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0"/>
  </p:notesMasterIdLst>
  <p:sldIdLst>
    <p:sldId id="256" r:id="rId2"/>
    <p:sldId id="310" r:id="rId3"/>
    <p:sldId id="415" r:id="rId4"/>
    <p:sldId id="308" r:id="rId5"/>
    <p:sldId id="307" r:id="rId6"/>
    <p:sldId id="306" r:id="rId7"/>
    <p:sldId id="313" r:id="rId8"/>
    <p:sldId id="312" r:id="rId9"/>
    <p:sldId id="311" r:id="rId10"/>
    <p:sldId id="305" r:id="rId11"/>
    <p:sldId id="316" r:id="rId12"/>
    <p:sldId id="317" r:id="rId13"/>
    <p:sldId id="319" r:id="rId14"/>
    <p:sldId id="318" r:id="rId15"/>
    <p:sldId id="320" r:id="rId16"/>
    <p:sldId id="325" r:id="rId17"/>
    <p:sldId id="324" r:id="rId18"/>
    <p:sldId id="323" r:id="rId19"/>
    <p:sldId id="322" r:id="rId20"/>
    <p:sldId id="321" r:id="rId21"/>
    <p:sldId id="359" r:id="rId22"/>
    <p:sldId id="330" r:id="rId23"/>
    <p:sldId id="328" r:id="rId24"/>
    <p:sldId id="329" r:id="rId25"/>
    <p:sldId id="326" r:id="rId26"/>
    <p:sldId id="332" r:id="rId27"/>
    <p:sldId id="331" r:id="rId28"/>
    <p:sldId id="327" r:id="rId29"/>
    <p:sldId id="361" r:id="rId30"/>
    <p:sldId id="360" r:id="rId31"/>
    <p:sldId id="333" r:id="rId32"/>
    <p:sldId id="334" r:id="rId33"/>
    <p:sldId id="335" r:id="rId34"/>
    <p:sldId id="336" r:id="rId35"/>
    <p:sldId id="309" r:id="rId36"/>
    <p:sldId id="269" r:id="rId37"/>
    <p:sldId id="270" r:id="rId38"/>
    <p:sldId id="362" r:id="rId39"/>
    <p:sldId id="363" r:id="rId40"/>
    <p:sldId id="271" r:id="rId41"/>
    <p:sldId id="272" r:id="rId42"/>
    <p:sldId id="273" r:id="rId43"/>
    <p:sldId id="274" r:id="rId44"/>
    <p:sldId id="364" r:id="rId45"/>
    <p:sldId id="261" r:id="rId46"/>
    <p:sldId id="259" r:id="rId47"/>
    <p:sldId id="367" r:id="rId48"/>
    <p:sldId id="366" r:id="rId49"/>
    <p:sldId id="365" r:id="rId50"/>
    <p:sldId id="292" r:id="rId51"/>
    <p:sldId id="369" r:id="rId52"/>
    <p:sldId id="368" r:id="rId53"/>
    <p:sldId id="257" r:id="rId54"/>
    <p:sldId id="338" r:id="rId55"/>
    <p:sldId id="426" r:id="rId56"/>
    <p:sldId id="425" r:id="rId57"/>
    <p:sldId id="424" r:id="rId58"/>
    <p:sldId id="423" r:id="rId59"/>
    <p:sldId id="422" r:id="rId60"/>
    <p:sldId id="421" r:id="rId61"/>
    <p:sldId id="420" r:id="rId62"/>
    <p:sldId id="419" r:id="rId63"/>
    <p:sldId id="418" r:id="rId64"/>
    <p:sldId id="417" r:id="rId65"/>
    <p:sldId id="416" r:id="rId66"/>
    <p:sldId id="337" r:id="rId67"/>
    <p:sldId id="342" r:id="rId68"/>
    <p:sldId id="341" r:id="rId69"/>
    <p:sldId id="340" r:id="rId70"/>
    <p:sldId id="339" r:id="rId71"/>
    <p:sldId id="291" r:id="rId72"/>
    <p:sldId id="427" r:id="rId73"/>
    <p:sldId id="375" r:id="rId74"/>
    <p:sldId id="374" r:id="rId75"/>
    <p:sldId id="399" r:id="rId76"/>
    <p:sldId id="373" r:id="rId77"/>
    <p:sldId id="400" r:id="rId78"/>
    <p:sldId id="401" r:id="rId79"/>
    <p:sldId id="372" r:id="rId80"/>
    <p:sldId id="371" r:id="rId81"/>
    <p:sldId id="293" r:id="rId82"/>
    <p:sldId id="428" r:id="rId83"/>
    <p:sldId id="296" r:id="rId84"/>
    <p:sldId id="343" r:id="rId85"/>
    <p:sldId id="344" r:id="rId86"/>
    <p:sldId id="345" r:id="rId87"/>
    <p:sldId id="260" r:id="rId88"/>
    <p:sldId id="405" r:id="rId89"/>
    <p:sldId id="406" r:id="rId90"/>
    <p:sldId id="384" r:id="rId91"/>
    <p:sldId id="383" r:id="rId92"/>
    <p:sldId id="382" r:id="rId93"/>
    <p:sldId id="381" r:id="rId94"/>
    <p:sldId id="380" r:id="rId95"/>
    <p:sldId id="379" r:id="rId96"/>
    <p:sldId id="378" r:id="rId97"/>
    <p:sldId id="377" r:id="rId98"/>
    <p:sldId id="258" r:id="rId99"/>
    <p:sldId id="376" r:id="rId100"/>
    <p:sldId id="388" r:id="rId101"/>
    <p:sldId id="387" r:id="rId102"/>
    <p:sldId id="402" r:id="rId103"/>
    <p:sldId id="386" r:id="rId104"/>
    <p:sldId id="385" r:id="rId105"/>
    <p:sldId id="403" r:id="rId106"/>
    <p:sldId id="262" r:id="rId107"/>
    <p:sldId id="404" r:id="rId108"/>
    <p:sldId id="429" r:id="rId109"/>
    <p:sldId id="430" r:id="rId110"/>
    <p:sldId id="395" r:id="rId111"/>
    <p:sldId id="394" r:id="rId112"/>
    <p:sldId id="393" r:id="rId113"/>
    <p:sldId id="392" r:id="rId114"/>
    <p:sldId id="391" r:id="rId115"/>
    <p:sldId id="390" r:id="rId116"/>
    <p:sldId id="389" r:id="rId117"/>
    <p:sldId id="267" r:id="rId118"/>
    <p:sldId id="407" r:id="rId119"/>
    <p:sldId id="408" r:id="rId120"/>
    <p:sldId id="264" r:id="rId121"/>
    <p:sldId id="397" r:id="rId122"/>
    <p:sldId id="396" r:id="rId123"/>
    <p:sldId id="409" r:id="rId124"/>
    <p:sldId id="410" r:id="rId125"/>
    <p:sldId id="265" r:id="rId126"/>
    <p:sldId id="398" r:id="rId127"/>
    <p:sldId id="411" r:id="rId128"/>
    <p:sldId id="412" r:id="rId129"/>
    <p:sldId id="266" r:id="rId130"/>
    <p:sldId id="413" r:id="rId131"/>
    <p:sldId id="414" r:id="rId132"/>
    <p:sldId id="356" r:id="rId133"/>
    <p:sldId id="355" r:id="rId134"/>
    <p:sldId id="354" r:id="rId135"/>
    <p:sldId id="352" r:id="rId136"/>
    <p:sldId id="357" r:id="rId137"/>
    <p:sldId id="358" r:id="rId138"/>
    <p:sldId id="297" r:id="rId13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859" autoAdjust="0"/>
    <p:restoredTop sz="94648"/>
  </p:normalViewPr>
  <p:slideViewPr>
    <p:cSldViewPr snapToGrid="0" snapToObjects="1">
      <p:cViewPr>
        <p:scale>
          <a:sx n="120" d="100"/>
          <a:sy n="120" d="100"/>
        </p:scale>
        <p:origin x="1136" y="103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00" Type="http://schemas.openxmlformats.org/officeDocument/2006/relationships/slide" Target="slides/slide99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140" Type="http://schemas.openxmlformats.org/officeDocument/2006/relationships/notesMaster" Target="notesMasters/notesMaster1.xml"/><Relationship Id="rId141" Type="http://schemas.openxmlformats.org/officeDocument/2006/relationships/presProps" Target="presProps.xml"/><Relationship Id="rId142" Type="http://schemas.openxmlformats.org/officeDocument/2006/relationships/viewProps" Target="viewProps.xml"/><Relationship Id="rId143" Type="http://schemas.openxmlformats.org/officeDocument/2006/relationships/theme" Target="theme/theme1.xml"/><Relationship Id="rId14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E571F6-2D7C-FE43-A771-DABBE614C03B}" type="datetimeFigureOut">
              <a:rPr lang="en-US" smtClean="0"/>
              <a:t>5/23/17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3BE15D-C365-6F44-846A-5592D1C501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4915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3BE15D-C365-6F44-846A-5592D1C50133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5495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3BE15D-C365-6F44-846A-5592D1C50133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3685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3BE15D-C365-6F44-846A-5592D1C50133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3156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3BE15D-C365-6F44-846A-5592D1C50133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8125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3BE15D-C365-6F44-846A-5592D1C50133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5495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AB512-F0B6-0444-BB17-9F0C8E682363}" type="datetimeFigureOut">
              <a:rPr lang="en-US" smtClean="0"/>
              <a:t>5/23/17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54B11-22D0-DD4E-ACB1-3890873BD3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4596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AB512-F0B6-0444-BB17-9F0C8E682363}" type="datetimeFigureOut">
              <a:rPr lang="en-US" smtClean="0"/>
              <a:t>5/23/17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54B11-22D0-DD4E-ACB1-3890873BD3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6883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AB512-F0B6-0444-BB17-9F0C8E682363}" type="datetimeFigureOut">
              <a:rPr lang="en-US" smtClean="0"/>
              <a:t>5/23/17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54B11-22D0-DD4E-ACB1-3890873BD3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9407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AB512-F0B6-0444-BB17-9F0C8E682363}" type="datetimeFigureOut">
              <a:rPr lang="en-US" smtClean="0"/>
              <a:t>5/23/17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54B11-22D0-DD4E-ACB1-3890873BD3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3959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AB512-F0B6-0444-BB17-9F0C8E682363}" type="datetimeFigureOut">
              <a:rPr lang="en-US" smtClean="0"/>
              <a:t>5/23/17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54B11-22D0-DD4E-ACB1-3890873BD3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970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AB512-F0B6-0444-BB17-9F0C8E682363}" type="datetimeFigureOut">
              <a:rPr lang="en-US" smtClean="0"/>
              <a:t>5/23/17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54B11-22D0-DD4E-ACB1-3890873BD3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3053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AB512-F0B6-0444-BB17-9F0C8E682363}" type="datetimeFigureOut">
              <a:rPr lang="en-US" smtClean="0"/>
              <a:t>5/23/17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54B11-22D0-DD4E-ACB1-3890873BD3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3168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AB512-F0B6-0444-BB17-9F0C8E682363}" type="datetimeFigureOut">
              <a:rPr lang="en-US" smtClean="0"/>
              <a:t>5/23/17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54B11-22D0-DD4E-ACB1-3890873BD3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6048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AB512-F0B6-0444-BB17-9F0C8E682363}" type="datetimeFigureOut">
              <a:rPr lang="en-US" smtClean="0"/>
              <a:t>5/23/17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54B11-22D0-DD4E-ACB1-3890873BD3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8016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AB512-F0B6-0444-BB17-9F0C8E682363}" type="datetimeFigureOut">
              <a:rPr lang="en-US" smtClean="0"/>
              <a:t>5/23/17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54B11-22D0-DD4E-ACB1-3890873BD3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2422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AB512-F0B6-0444-BB17-9F0C8E682363}" type="datetimeFigureOut">
              <a:rPr lang="en-US" smtClean="0"/>
              <a:t>5/23/17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54B11-22D0-DD4E-ACB1-3890873BD3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4001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3AB512-F0B6-0444-BB17-9F0C8E682363}" type="datetimeFigureOut">
              <a:rPr lang="en-US" smtClean="0"/>
              <a:t>5/23/17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254B11-22D0-DD4E-ACB1-3890873BD3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3514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4" Type="http://schemas.openxmlformats.org/officeDocument/2006/relationships/image" Target="../media/image35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emf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4" Type="http://schemas.openxmlformats.org/officeDocument/2006/relationships/image" Target="../media/image35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emf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4" Type="http://schemas.openxmlformats.org/officeDocument/2006/relationships/image" Target="../media/image35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emf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4" Type="http://schemas.openxmlformats.org/officeDocument/2006/relationships/image" Target="../media/image35.emf"/><Relationship Id="rId5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emf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4" Type="http://schemas.openxmlformats.org/officeDocument/2006/relationships/image" Target="../media/image35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emf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4" Type="http://schemas.openxmlformats.org/officeDocument/2006/relationships/image" Target="../media/image35.emf"/><Relationship Id="rId5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emf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4" Type="http://schemas.openxmlformats.org/officeDocument/2006/relationships/image" Target="../media/image35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emf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4" Type="http://schemas.openxmlformats.org/officeDocument/2006/relationships/image" Target="../media/image35.emf"/><Relationship Id="rId5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emf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4" Type="http://schemas.openxmlformats.org/officeDocument/2006/relationships/image" Target="../media/image35.emf"/><Relationship Id="rId5" Type="http://schemas.openxmlformats.org/officeDocument/2006/relationships/image" Target="../media/image46.png"/><Relationship Id="rId6" Type="http://schemas.openxmlformats.org/officeDocument/2006/relationships/image" Target="../media/image36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emf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4" Type="http://schemas.openxmlformats.org/officeDocument/2006/relationships/image" Target="../media/image35.emf"/><Relationship Id="rId5" Type="http://schemas.openxmlformats.org/officeDocument/2006/relationships/image" Target="../media/image37.png"/><Relationship Id="rId6" Type="http://schemas.openxmlformats.org/officeDocument/2006/relationships/image" Target="../media/image36.emf"/><Relationship Id="rId7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emf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9.emf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emf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emf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0.emf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emf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emf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.emf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2.emf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tif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10.pn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tif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10.pn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gi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em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e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4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4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4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4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gif"/><Relationship Id="rId3" Type="http://schemas.openxmlformats.org/officeDocument/2006/relationships/image" Target="../media/image5.gi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4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emf"/><Relationship Id="rId3" Type="http://schemas.openxmlformats.org/officeDocument/2006/relationships/image" Target="../media/image13.em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4" Type="http://schemas.openxmlformats.org/officeDocument/2006/relationships/image" Target="../media/image1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em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4" Type="http://schemas.openxmlformats.org/officeDocument/2006/relationships/image" Target="../media/image15.emf"/><Relationship Id="rId5" Type="http://schemas.openxmlformats.org/officeDocument/2006/relationships/image" Target="../media/image1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emf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emf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emf"/><Relationship Id="rId3" Type="http://schemas.openxmlformats.org/officeDocument/2006/relationships/image" Target="../media/image18.emf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emf"/><Relationship Id="rId3" Type="http://schemas.openxmlformats.org/officeDocument/2006/relationships/image" Target="../media/image18.emf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emf"/><Relationship Id="rId3" Type="http://schemas.openxmlformats.org/officeDocument/2006/relationships/image" Target="../media/image18.emf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4" Type="http://schemas.openxmlformats.org/officeDocument/2006/relationships/image" Target="../media/image15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gif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emf"/><Relationship Id="rId3" Type="http://schemas.openxmlformats.org/officeDocument/2006/relationships/image" Target="../media/image18.emf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emf"/><Relationship Id="rId3" Type="http://schemas.openxmlformats.org/officeDocument/2006/relationships/image" Target="../media/image18.emf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emf"/><Relationship Id="rId3" Type="http://schemas.openxmlformats.org/officeDocument/2006/relationships/image" Target="../media/image18.emf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emf"/><Relationship Id="rId3" Type="http://schemas.openxmlformats.org/officeDocument/2006/relationships/image" Target="../media/image18.emf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4" Type="http://schemas.openxmlformats.org/officeDocument/2006/relationships/image" Target="../media/image16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emf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emf"/><Relationship Id="rId3" Type="http://schemas.openxmlformats.org/officeDocument/2006/relationships/image" Target="../media/image18.emf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emf"/><Relationship Id="rId3" Type="http://schemas.openxmlformats.org/officeDocument/2006/relationships/image" Target="../media/image18.emf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Relationship Id="rId3" Type="http://schemas.openxmlformats.org/officeDocument/2006/relationships/image" Target="../media/image19.emf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4" Type="http://schemas.openxmlformats.org/officeDocument/2006/relationships/image" Target="../media/image2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4" Type="http://schemas.openxmlformats.org/officeDocument/2006/relationships/image" Target="../media/image20.emf"/><Relationship Id="rId5" Type="http://schemas.openxmlformats.org/officeDocument/2006/relationships/image" Target="../media/image2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emf"/><Relationship Id="rId3" Type="http://schemas.openxmlformats.org/officeDocument/2006/relationships/image" Target="../media/image22.emf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emf"/><Relationship Id="rId3" Type="http://schemas.openxmlformats.org/officeDocument/2006/relationships/image" Target="../media/image22.emf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emf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emf"/><Relationship Id="rId3" Type="http://schemas.openxmlformats.org/officeDocument/2006/relationships/image" Target="../media/image23.emf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emf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emf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29.png"/><Relationship Id="rId7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emf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4" Type="http://schemas.openxmlformats.org/officeDocument/2006/relationships/image" Target="../media/image23.emf"/><Relationship Id="rId5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4" Type="http://schemas.openxmlformats.org/officeDocument/2006/relationships/image" Target="../media/image24.emf"/><Relationship Id="rId5" Type="http://schemas.openxmlformats.org/officeDocument/2006/relationships/image" Target="../media/image23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emf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emf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emf"/><Relationship Id="rId3" Type="http://schemas.openxmlformats.org/officeDocument/2006/relationships/image" Target="../media/image28.emf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emf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emf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emf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emf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emf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emf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emf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emf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emf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emf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emf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 common neural basis for </a:t>
            </a:r>
            <a:br>
              <a:rPr lang="en-US" dirty="0" smtClean="0"/>
            </a:br>
            <a:r>
              <a:rPr lang="en-US" dirty="0" smtClean="0"/>
              <a:t>contrast and motion coherence discrimination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591550" y="5333905"/>
            <a:ext cx="3384929" cy="1333477"/>
          </a:xfrm>
        </p:spPr>
        <p:txBody>
          <a:bodyPr/>
          <a:lstStyle/>
          <a:p>
            <a:r>
              <a:rPr lang="en-US" dirty="0" smtClean="0"/>
              <a:t>Dan </a:t>
            </a:r>
            <a:r>
              <a:rPr lang="en-US" dirty="0" err="1" smtClean="0"/>
              <a:t>Birman</a:t>
            </a:r>
            <a:endParaRPr lang="en-US" dirty="0" smtClean="0"/>
          </a:p>
          <a:p>
            <a:r>
              <a:rPr lang="en-US" dirty="0" err="1" smtClean="0"/>
              <a:t>Frisem</a:t>
            </a:r>
            <a:r>
              <a:rPr lang="en-US" dirty="0" smtClean="0"/>
              <a:t> 2017-06-26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alphaModFix amt="24000"/>
          </a:blip>
          <a:stretch>
            <a:fillRect/>
          </a:stretch>
        </p:blipFill>
        <p:spPr>
          <a:xfrm>
            <a:off x="-304800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83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53" y="2214378"/>
            <a:ext cx="3080821" cy="2429245"/>
          </a:xfrm>
          <a:prstGeom prst="rect">
            <a:avLst/>
          </a:prstGeom>
        </p:spPr>
      </p:pic>
      <p:pic>
        <p:nvPicPr>
          <p:cNvPr id="5" name="Picture 4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1400" y="2785730"/>
            <a:ext cx="2804158" cy="128654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53" y="2214378"/>
            <a:ext cx="3098050" cy="244283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39104" y="1845046"/>
            <a:ext cx="3274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Receptive field</a:t>
            </a:r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1903224" y="2408275"/>
            <a:ext cx="3757217" cy="1041991"/>
            <a:chOff x="1903224" y="2408275"/>
            <a:chExt cx="3757217" cy="1041991"/>
          </a:xfrm>
        </p:grpSpPr>
        <p:sp>
          <p:nvSpPr>
            <p:cNvPr id="17" name="Oval 16"/>
            <p:cNvSpPr/>
            <p:nvPr/>
          </p:nvSpPr>
          <p:spPr>
            <a:xfrm>
              <a:off x="1903224" y="2408275"/>
              <a:ext cx="1041991" cy="1041991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" name="Straight Connector 17"/>
            <p:cNvCxnSpPr>
              <a:stCxn id="18" idx="0"/>
            </p:cNvCxnSpPr>
            <p:nvPr/>
          </p:nvCxnSpPr>
          <p:spPr>
            <a:xfrm>
              <a:off x="2424220" y="2408275"/>
              <a:ext cx="3221665" cy="951614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>
              <a:stCxn id="18" idx="4"/>
            </p:cNvCxnSpPr>
            <p:nvPr/>
          </p:nvCxnSpPr>
          <p:spPr>
            <a:xfrm flipV="1">
              <a:off x="2424220" y="3359889"/>
              <a:ext cx="3236221" cy="90377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09422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88729" y="-350874"/>
            <a:ext cx="11066064" cy="388088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1773" y="3296093"/>
            <a:ext cx="9246983" cy="32429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67860" y="2982136"/>
            <a:ext cx="9748073" cy="341866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04037" y="3296093"/>
            <a:ext cx="10669511" cy="31183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138323" y="3843967"/>
            <a:ext cx="1181496" cy="60551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134828" y="5240376"/>
            <a:ext cx="1181496" cy="60551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069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88729" y="-350874"/>
            <a:ext cx="11066064" cy="388088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1773" y="3296093"/>
            <a:ext cx="9246983" cy="32429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67860" y="2982136"/>
            <a:ext cx="9748073" cy="341866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604978" y="3296093"/>
            <a:ext cx="8468570" cy="31183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138323" y="3843967"/>
            <a:ext cx="1181496" cy="60551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134828" y="5240376"/>
            <a:ext cx="1181496" cy="60551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006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88729" y="-350874"/>
            <a:ext cx="11066064" cy="388088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1773" y="3296093"/>
            <a:ext cx="9246983" cy="32429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67860" y="2982136"/>
            <a:ext cx="9748073" cy="341866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955312" y="3296093"/>
            <a:ext cx="7118235" cy="31183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107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88729" y="-350874"/>
            <a:ext cx="11066064" cy="388088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1773" y="3296093"/>
            <a:ext cx="9246983" cy="32429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67860" y="2982136"/>
            <a:ext cx="9748073" cy="341866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955312" y="3296093"/>
            <a:ext cx="7118235" cy="31183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359618" y="4549906"/>
                <a:ext cx="446865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𝑇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𝑐𝑜𝑛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𝑅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charset="0"/>
                            </a:rPr>
                            <m:t>Δ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charset="0"/>
                                </a:rPr>
                                <m:t>s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charset="0"/>
                                </a:rPr>
                                <m:t>con</m:t>
                              </m:r>
                            </m:sub>
                          </m:sSub>
                        </m:e>
                      </m:d>
                      <m:r>
                        <a:rPr lang="en-US" b="0" i="0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𝑐𝑜h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𝑅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charset="0"/>
                            </a:rPr>
                            <m:t>Δ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𝑐𝑜h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𝑏𝑖𝑎𝑠</m:t>
                          </m:r>
                        </m:sub>
                      </m:sSub>
                    </m:oMath>
                  </m:oMathPara>
                </a14:m>
                <a:endParaRPr lang="en-US" dirty="0" smtClean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9618" y="4549906"/>
                <a:ext cx="4468659" cy="276999"/>
              </a:xfrm>
              <a:prstGeom prst="rect">
                <a:avLst/>
              </a:prstGeom>
              <a:blipFill rotWithShape="0">
                <a:blip r:embed="rId5"/>
                <a:stretch>
                  <a:fillRect l="-682" t="-2174" r="-273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98606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88729" y="-350874"/>
            <a:ext cx="11066064" cy="388088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1773" y="3296093"/>
            <a:ext cx="9246983" cy="32429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67860" y="2982136"/>
            <a:ext cx="9748073" cy="341866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086878" y="3296093"/>
            <a:ext cx="4986669" cy="31183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092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88729" y="-350874"/>
            <a:ext cx="11066064" cy="388088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1773" y="3296093"/>
            <a:ext cx="9246983" cy="32429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67860" y="2982136"/>
            <a:ext cx="9748073" cy="341866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086878" y="3296093"/>
            <a:ext cx="4986669" cy="31183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6050979" y="4414122"/>
                <a:ext cx="1887824" cy="5581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𝑇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𝑙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</a:rPr>
                        <m:t>𝑙</m:t>
                      </m:r>
                      <m:sSup>
                        <m:sSup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p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charset="0"/>
                                </a:rPr>
                                <m:t>𝑙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charset="0"/>
                                </a:rPr>
                                <m:t>500</m:t>
                              </m:r>
                            </m:den>
                          </m:f>
                        </m:e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𝜅</m:t>
                          </m:r>
                        </m:sup>
                      </m:sSup>
                      <m:r>
                        <a:rPr lang="en-US" b="0" i="1" smtClean="0">
                          <a:latin typeface="Cambria Math" charset="0"/>
                        </a:rPr>
                        <m:t>𝑇</m:t>
                      </m:r>
                    </m:oMath>
                  </m:oMathPara>
                </a14:m>
                <a:endParaRPr lang="en-US" dirty="0" smtClean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0979" y="4414122"/>
                <a:ext cx="1887824" cy="55810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19940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88729" y="-350874"/>
            <a:ext cx="11066064" cy="388088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1773" y="3296093"/>
            <a:ext cx="9246983" cy="32429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67860" y="2982136"/>
            <a:ext cx="9748073" cy="3418663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5390707" y="4691467"/>
            <a:ext cx="57415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5964865" y="-566779"/>
            <a:ext cx="4986669" cy="31183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452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88729" y="-350874"/>
            <a:ext cx="11066064" cy="388088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1773" y="2764461"/>
            <a:ext cx="9246983" cy="32429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67860" y="2450504"/>
            <a:ext cx="9748073" cy="3418663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5390707" y="4159835"/>
            <a:ext cx="57415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5964865" y="-1098411"/>
            <a:ext cx="4986669" cy="31183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3573592" y="6007391"/>
                <a:ext cx="249215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𝑅</m:t>
                          </m:r>
                        </m:e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𝑇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charset="0"/>
                        </a:rPr>
                        <m:t>Φ</m:t>
                      </m:r>
                      <m:r>
                        <a:rPr lang="en-US" b="0" i="1" smtClean="0">
                          <a:latin typeface="Cambria Math" charset="0"/>
                        </a:rPr>
                        <m:t>(</m:t>
                      </m:r>
                      <m:r>
                        <a:rPr lang="en-US" b="0" i="1" smtClean="0">
                          <a:latin typeface="Cambria Math" charset="0"/>
                        </a:rPr>
                        <m:t>𝑇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𝑙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,0,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𝜎</m:t>
                      </m:r>
                      <m:r>
                        <a:rPr lang="en-US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 smtClean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3592" y="6007391"/>
                <a:ext cx="2492157" cy="276999"/>
              </a:xfrm>
              <a:prstGeom prst="rect">
                <a:avLst/>
              </a:prstGeom>
              <a:blipFill rotWithShape="0">
                <a:blip r:embed="rId5"/>
                <a:stretch>
                  <a:fillRect l="-1711" t="-2174" r="-2934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21165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88729" y="-350874"/>
            <a:ext cx="11066064" cy="388088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1773" y="2764461"/>
            <a:ext cx="9246983" cy="32429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67860" y="2450504"/>
            <a:ext cx="9748073" cy="3418663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5390707" y="4159835"/>
            <a:ext cx="57415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5964865" y="-1098411"/>
            <a:ext cx="4986669" cy="31183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3573592" y="6007391"/>
                <a:ext cx="249215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𝑅</m:t>
                          </m:r>
                        </m:e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𝑇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charset="0"/>
                        </a:rPr>
                        <m:t>Φ</m:t>
                      </m:r>
                      <m:r>
                        <a:rPr lang="en-US" b="0" i="1" smtClean="0">
                          <a:latin typeface="Cambria Math" charset="0"/>
                        </a:rPr>
                        <m:t>(</m:t>
                      </m:r>
                      <m:r>
                        <a:rPr lang="en-US" b="0" i="1" smtClean="0">
                          <a:latin typeface="Cambria Math" charset="0"/>
                        </a:rPr>
                        <m:t>𝑇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𝑙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,0,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𝜎</m:t>
                      </m:r>
                      <m:r>
                        <a:rPr lang="en-US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 smtClean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3592" y="6007391"/>
                <a:ext cx="2492157" cy="276999"/>
              </a:xfrm>
              <a:prstGeom prst="rect">
                <a:avLst/>
              </a:prstGeom>
              <a:blipFill rotWithShape="0">
                <a:blip r:embed="rId5"/>
                <a:stretch>
                  <a:fillRect l="-1711" t="-2174" r="-2934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78918" y="3466212"/>
            <a:ext cx="593481" cy="109862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500148" y="3973717"/>
            <a:ext cx="14863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Smaller sigma</a:t>
            </a:r>
          </a:p>
          <a:p>
            <a:pPr algn="ctr"/>
            <a:r>
              <a:rPr lang="en-US" dirty="0" smtClean="0">
                <a:solidFill>
                  <a:srgbClr val="FF0000"/>
                </a:solidFill>
              </a:rPr>
              <a:t>(less noise)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7042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88729" y="-350874"/>
            <a:ext cx="11066064" cy="388088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1773" y="2764461"/>
            <a:ext cx="9246983" cy="32429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67860" y="2450504"/>
            <a:ext cx="9748073" cy="3418663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5390707" y="4159835"/>
            <a:ext cx="57415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5964865" y="-1098411"/>
            <a:ext cx="4986669" cy="31183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/>
              <p:cNvSpPr txBox="1"/>
              <p:nvPr/>
            </p:nvSpPr>
            <p:spPr>
              <a:xfrm>
                <a:off x="1436448" y="6074609"/>
                <a:ext cx="249215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𝑅</m:t>
                          </m:r>
                        </m:e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𝑇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charset="0"/>
                        </a:rPr>
                        <m:t>Φ</m:t>
                      </m:r>
                      <m:r>
                        <a:rPr lang="en-US" b="0" i="1" smtClean="0">
                          <a:latin typeface="Cambria Math" charset="0"/>
                        </a:rPr>
                        <m:t>(</m:t>
                      </m:r>
                      <m:r>
                        <a:rPr lang="en-US" b="0" i="1" smtClean="0">
                          <a:latin typeface="Cambria Math" charset="0"/>
                        </a:rPr>
                        <m:t>𝑇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𝑙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,0,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𝜎</m:t>
                      </m:r>
                      <m:r>
                        <a:rPr lang="en-US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 smtClean="0"/>
              </a:p>
            </p:txBody>
          </p:sp>
        </mc:Choice>
        <mc:Fallback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6448" y="6074609"/>
                <a:ext cx="2492157" cy="276999"/>
              </a:xfrm>
              <a:prstGeom prst="rect">
                <a:avLst/>
              </a:prstGeom>
              <a:blipFill rotWithShape="0">
                <a:blip r:embed="rId5"/>
                <a:stretch>
                  <a:fillRect l="-1716" t="-2174" r="-3186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78918" y="3466212"/>
            <a:ext cx="593481" cy="109862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500148" y="3973717"/>
            <a:ext cx="14863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Smaller sigma</a:t>
            </a:r>
          </a:p>
          <a:p>
            <a:pPr algn="ctr"/>
            <a:r>
              <a:rPr lang="en-US" dirty="0" smtClean="0">
                <a:solidFill>
                  <a:srgbClr val="FF0000"/>
                </a:solidFill>
              </a:rPr>
              <a:t>(less noise)</a:t>
            </a:r>
            <a:endParaRPr lang="en-US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/>
              <p:cNvSpPr txBox="1"/>
              <p:nvPr/>
            </p:nvSpPr>
            <p:spPr>
              <a:xfrm>
                <a:off x="5730949" y="5869167"/>
                <a:ext cx="1543179" cy="5167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𝑑</m:t>
                          </m:r>
                        </m:e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charset="0"/>
                            </a:rPr>
                            <m:t>𝑅𝑒𝑠𝑝𝑜𝑛𝑠𝑒</m:t>
                          </m:r>
                        </m:num>
                        <m:den>
                          <m:r>
                            <a:rPr lang="en-US" b="0" i="1" smtClean="0">
                              <a:latin typeface="Cambria Math" charset="0"/>
                            </a:rPr>
                            <m:t>𝑛𝑜𝑖𝑠𝑒</m:t>
                          </m:r>
                        </m:den>
                      </m:f>
                    </m:oMath>
                  </m:oMathPara>
                </a14:m>
                <a:endParaRPr lang="en-US" dirty="0" smtClean="0"/>
              </a:p>
            </p:txBody>
          </p:sp>
        </mc:Choice>
        <mc:Fallback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0949" y="5869167"/>
                <a:ext cx="1543179" cy="516745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78409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53" y="2214378"/>
            <a:ext cx="3080821" cy="2429245"/>
          </a:xfrm>
          <a:prstGeom prst="rect">
            <a:avLst/>
          </a:prstGeom>
        </p:spPr>
      </p:pic>
      <p:pic>
        <p:nvPicPr>
          <p:cNvPr id="5" name="Picture 4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1400" y="2785730"/>
            <a:ext cx="2804158" cy="128654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53" y="2214378"/>
            <a:ext cx="3098050" cy="2442830"/>
          </a:xfrm>
          <a:prstGeom prst="rect">
            <a:avLst/>
          </a:prstGeom>
        </p:spPr>
      </p:pic>
      <p:pic>
        <p:nvPicPr>
          <p:cNvPr id="11" name="Picture 10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8256" y="4192772"/>
            <a:ext cx="2804158" cy="1286540"/>
          </a:xfrm>
          <a:prstGeom prst="rect">
            <a:avLst/>
          </a:prstGeom>
        </p:spPr>
      </p:pic>
      <p:pic>
        <p:nvPicPr>
          <p:cNvPr id="15" name="Picture 14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2428" y="1408813"/>
            <a:ext cx="2804158" cy="1286540"/>
          </a:xfrm>
          <a:prstGeom prst="rect">
            <a:avLst/>
          </a:prstGeom>
        </p:spPr>
      </p:pic>
      <p:pic>
        <p:nvPicPr>
          <p:cNvPr id="16" name="Picture 15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8618" y="5569689"/>
            <a:ext cx="2804158" cy="1286540"/>
          </a:xfrm>
          <a:prstGeom prst="rect">
            <a:avLst/>
          </a:prstGeom>
        </p:spPr>
      </p:pic>
      <p:pic>
        <p:nvPicPr>
          <p:cNvPr id="17" name="Picture 16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2293" y="122273"/>
            <a:ext cx="2804158" cy="1286540"/>
          </a:xfrm>
          <a:prstGeom prst="rect">
            <a:avLst/>
          </a:prstGeom>
        </p:spPr>
      </p:pic>
      <p:sp>
        <p:nvSpPr>
          <p:cNvPr id="158" name="Oval 157"/>
          <p:cNvSpPr/>
          <p:nvPr/>
        </p:nvSpPr>
        <p:spPr>
          <a:xfrm>
            <a:off x="1903224" y="2408275"/>
            <a:ext cx="1041991" cy="1041991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9" name="Straight Connector 158"/>
          <p:cNvCxnSpPr>
            <a:stCxn id="159" idx="0"/>
          </p:cNvCxnSpPr>
          <p:nvPr/>
        </p:nvCxnSpPr>
        <p:spPr>
          <a:xfrm>
            <a:off x="2424220" y="2408275"/>
            <a:ext cx="3221665" cy="951614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/>
          <p:cNvCxnSpPr>
            <a:stCxn id="159" idx="4"/>
          </p:cNvCxnSpPr>
          <p:nvPr/>
        </p:nvCxnSpPr>
        <p:spPr>
          <a:xfrm flipV="1">
            <a:off x="2424220" y="3359889"/>
            <a:ext cx="3236221" cy="90377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4" name="Oval 163"/>
          <p:cNvSpPr/>
          <p:nvPr/>
        </p:nvSpPr>
        <p:spPr>
          <a:xfrm>
            <a:off x="1750467" y="2323513"/>
            <a:ext cx="1041991" cy="1041991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Oval 164"/>
          <p:cNvSpPr/>
          <p:nvPr/>
        </p:nvSpPr>
        <p:spPr>
          <a:xfrm>
            <a:off x="2118705" y="2785730"/>
            <a:ext cx="1041991" cy="1041991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Oval 165"/>
          <p:cNvSpPr/>
          <p:nvPr/>
        </p:nvSpPr>
        <p:spPr>
          <a:xfrm>
            <a:off x="1580480" y="2884082"/>
            <a:ext cx="1041991" cy="1041991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Oval 166"/>
          <p:cNvSpPr/>
          <p:nvPr/>
        </p:nvSpPr>
        <p:spPr>
          <a:xfrm>
            <a:off x="2201461" y="2400228"/>
            <a:ext cx="1041991" cy="1041991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9" name="Straight Connector 168"/>
          <p:cNvCxnSpPr>
            <a:stCxn id="164" idx="0"/>
          </p:cNvCxnSpPr>
          <p:nvPr/>
        </p:nvCxnSpPr>
        <p:spPr>
          <a:xfrm flipV="1">
            <a:off x="2271463" y="727006"/>
            <a:ext cx="3371749" cy="1596507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/>
          <p:cNvCxnSpPr>
            <a:endCxn id="164" idx="4"/>
          </p:cNvCxnSpPr>
          <p:nvPr/>
        </p:nvCxnSpPr>
        <p:spPr>
          <a:xfrm flipH="1">
            <a:off x="2271463" y="737040"/>
            <a:ext cx="3371749" cy="2628464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/>
          <p:cNvCxnSpPr>
            <a:stCxn id="167" idx="0"/>
          </p:cNvCxnSpPr>
          <p:nvPr/>
        </p:nvCxnSpPr>
        <p:spPr>
          <a:xfrm flipV="1">
            <a:off x="2722457" y="2022773"/>
            <a:ext cx="1938844" cy="377455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Connector 175"/>
          <p:cNvCxnSpPr>
            <a:endCxn id="167" idx="4"/>
          </p:cNvCxnSpPr>
          <p:nvPr/>
        </p:nvCxnSpPr>
        <p:spPr>
          <a:xfrm flipH="1">
            <a:off x="2722457" y="2030820"/>
            <a:ext cx="1952670" cy="141139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Connector 177"/>
          <p:cNvCxnSpPr>
            <a:stCxn id="165" idx="0"/>
          </p:cNvCxnSpPr>
          <p:nvPr/>
        </p:nvCxnSpPr>
        <p:spPr>
          <a:xfrm>
            <a:off x="2639701" y="2785730"/>
            <a:ext cx="2562264" cy="1967023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Connector 179"/>
          <p:cNvCxnSpPr>
            <a:endCxn id="165" idx="4"/>
          </p:cNvCxnSpPr>
          <p:nvPr/>
        </p:nvCxnSpPr>
        <p:spPr>
          <a:xfrm flipH="1" flipV="1">
            <a:off x="2639701" y="3827721"/>
            <a:ext cx="2599474" cy="91424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Connector 181"/>
          <p:cNvCxnSpPr>
            <a:stCxn id="166" idx="7"/>
          </p:cNvCxnSpPr>
          <p:nvPr/>
        </p:nvCxnSpPr>
        <p:spPr>
          <a:xfrm>
            <a:off x="2469875" y="3036678"/>
            <a:ext cx="3173337" cy="317628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/>
          <p:cNvCxnSpPr>
            <a:stCxn id="166" idx="3"/>
          </p:cNvCxnSpPr>
          <p:nvPr/>
        </p:nvCxnSpPr>
        <p:spPr>
          <a:xfrm>
            <a:off x="1733076" y="3773477"/>
            <a:ext cx="3927365" cy="2439482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5" name="TextBox 184"/>
          <p:cNvSpPr txBox="1"/>
          <p:nvPr/>
        </p:nvSpPr>
        <p:spPr>
          <a:xfrm>
            <a:off x="439104" y="1845046"/>
            <a:ext cx="3274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Receptive field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9834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71330" y="2020186"/>
            <a:ext cx="529501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Response model:</a:t>
            </a:r>
          </a:p>
          <a:p>
            <a:pPr algn="ctr"/>
            <a:r>
              <a:rPr lang="en-US" sz="3200" dirty="0" smtClean="0"/>
              <a:t>Linear vs. nonlinear</a:t>
            </a:r>
          </a:p>
          <a:p>
            <a:pPr algn="ctr"/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724115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71330" y="2020186"/>
            <a:ext cx="529501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Response model:</a:t>
            </a:r>
          </a:p>
          <a:p>
            <a:pPr algn="ctr"/>
            <a:r>
              <a:rPr lang="en-US" sz="3200" dirty="0" smtClean="0"/>
              <a:t>Linear vs. nonlinear</a:t>
            </a:r>
          </a:p>
          <a:p>
            <a:pPr algn="ctr"/>
            <a:endParaRPr lang="en-US" sz="3200" dirty="0"/>
          </a:p>
          <a:p>
            <a:pPr algn="ctr"/>
            <a:r>
              <a:rPr lang="en-US" sz="3200" dirty="0" smtClean="0"/>
              <a:t>Noise model:</a:t>
            </a:r>
          </a:p>
          <a:p>
            <a:pPr algn="ctr"/>
            <a:r>
              <a:rPr lang="en-US" sz="3200" dirty="0" smtClean="0"/>
              <a:t>Additive vs. </a:t>
            </a:r>
            <a:r>
              <a:rPr lang="en-US" sz="3200" dirty="0" err="1" smtClean="0"/>
              <a:t>poisson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138488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Arrow Connector 21"/>
          <p:cNvCxnSpPr/>
          <p:nvPr/>
        </p:nvCxnSpPr>
        <p:spPr>
          <a:xfrm>
            <a:off x="1491017" y="5858540"/>
            <a:ext cx="626011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1222744" y="1041991"/>
            <a:ext cx="0" cy="43938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388761" y="6222374"/>
            <a:ext cx="3062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Stimulus strength (%)</a:t>
            </a:r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 rot="16200000">
            <a:off x="-760363" y="2712470"/>
            <a:ext cx="3062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Response amplitude (</a:t>
            </a:r>
            <a:r>
              <a:rPr lang="en-US" dirty="0" err="1" smtClean="0"/>
              <a:t>s.d.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2046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/>
        </p:nvCxnSpPr>
        <p:spPr>
          <a:xfrm flipV="1">
            <a:off x="1491017" y="1191148"/>
            <a:ext cx="5771022" cy="4244738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1491017" y="5858540"/>
            <a:ext cx="626011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1222744" y="1041991"/>
            <a:ext cx="0" cy="43938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388761" y="6222374"/>
            <a:ext cx="3062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Stimulus strength (%)</a:t>
            </a:r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 rot="16200000">
            <a:off x="-760363" y="2712470"/>
            <a:ext cx="3062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Response amplitude (</a:t>
            </a:r>
            <a:r>
              <a:rPr lang="en-US" dirty="0" err="1" smtClean="0"/>
              <a:t>s.d.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9110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/>
        </p:nvCxnSpPr>
        <p:spPr>
          <a:xfrm flipV="1">
            <a:off x="1491017" y="1191148"/>
            <a:ext cx="5771022" cy="4244738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2184927" y="4950112"/>
            <a:ext cx="1087127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V="1">
            <a:off x="3272054" y="4105791"/>
            <a:ext cx="0" cy="844322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1491017" y="5858540"/>
            <a:ext cx="626011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1222744" y="1041991"/>
            <a:ext cx="0" cy="43938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388761" y="6222374"/>
            <a:ext cx="3062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Stimulus strength (%)</a:t>
            </a:r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 rot="16200000">
            <a:off x="-760363" y="2712470"/>
            <a:ext cx="3062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Response amplitude (</a:t>
            </a:r>
            <a:r>
              <a:rPr lang="en-US" dirty="0" err="1" smtClean="0"/>
              <a:t>s.d.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4213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/>
        </p:nvCxnSpPr>
        <p:spPr>
          <a:xfrm flipV="1">
            <a:off x="1491017" y="1191148"/>
            <a:ext cx="5771022" cy="4244738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2184927" y="4950112"/>
            <a:ext cx="1087127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V="1">
            <a:off x="3272054" y="4105791"/>
            <a:ext cx="0" cy="844322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3286390" y="4128921"/>
            <a:ext cx="1087127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4373517" y="3284600"/>
            <a:ext cx="0" cy="844322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1491017" y="5858540"/>
            <a:ext cx="626011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1222744" y="1041991"/>
            <a:ext cx="0" cy="43938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388761" y="6222374"/>
            <a:ext cx="3062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Stimulus strength (%)</a:t>
            </a:r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 rot="16200000">
            <a:off x="-760363" y="2712470"/>
            <a:ext cx="3062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Response amplitude (</a:t>
            </a:r>
            <a:r>
              <a:rPr lang="en-US" dirty="0" err="1" smtClean="0"/>
              <a:t>s.d.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3802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/>
        </p:nvCxnSpPr>
        <p:spPr>
          <a:xfrm flipV="1">
            <a:off x="1491017" y="1191148"/>
            <a:ext cx="5771022" cy="4244738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2184927" y="4950112"/>
            <a:ext cx="1087127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V="1">
            <a:off x="3272054" y="4105791"/>
            <a:ext cx="0" cy="844322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3286390" y="4128921"/>
            <a:ext cx="1087127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4373517" y="3284600"/>
            <a:ext cx="0" cy="844322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4376287" y="3319296"/>
            <a:ext cx="1087127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5463414" y="2474975"/>
            <a:ext cx="0" cy="844322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1491017" y="5858540"/>
            <a:ext cx="626011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1222744" y="1041991"/>
            <a:ext cx="0" cy="43938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388761" y="6222374"/>
            <a:ext cx="3062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Stimulus strength (%)</a:t>
            </a:r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 rot="16200000">
            <a:off x="-760363" y="2712470"/>
            <a:ext cx="3062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Response amplitude (</a:t>
            </a:r>
            <a:r>
              <a:rPr lang="en-US" dirty="0" err="1" smtClean="0"/>
              <a:t>s.d.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9990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/>
        </p:nvCxnSpPr>
        <p:spPr>
          <a:xfrm flipV="1">
            <a:off x="1491017" y="1191148"/>
            <a:ext cx="5771022" cy="4244738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2184927" y="4950112"/>
            <a:ext cx="1087127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V="1">
            <a:off x="3272054" y="4105791"/>
            <a:ext cx="0" cy="844322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3286390" y="4128921"/>
            <a:ext cx="1087127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4373517" y="3284600"/>
            <a:ext cx="0" cy="844322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4376287" y="3319296"/>
            <a:ext cx="1087127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5463414" y="2474975"/>
            <a:ext cx="0" cy="844322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5454619" y="2509671"/>
            <a:ext cx="1087127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6541746" y="1665350"/>
            <a:ext cx="0" cy="844322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1491017" y="5858540"/>
            <a:ext cx="626011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1222744" y="1041991"/>
            <a:ext cx="0" cy="43938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388761" y="6222374"/>
            <a:ext cx="3062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Stimulus strength (%)</a:t>
            </a:r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 rot="16200000">
            <a:off x="-760363" y="2712470"/>
            <a:ext cx="3062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Response amplitude (</a:t>
            </a:r>
            <a:r>
              <a:rPr lang="en-US" dirty="0" err="1" smtClean="0"/>
              <a:t>s.d.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4383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523" y="306574"/>
            <a:ext cx="12632011" cy="6551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604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523" y="306574"/>
            <a:ext cx="12632011" cy="6551426"/>
          </a:xfrm>
          <a:prstGeom prst="rect">
            <a:avLst/>
          </a:prstGeom>
        </p:spPr>
      </p:pic>
      <p:cxnSp>
        <p:nvCxnSpPr>
          <p:cNvPr id="3" name="Straight Connector 2"/>
          <p:cNvCxnSpPr/>
          <p:nvPr/>
        </p:nvCxnSpPr>
        <p:spPr>
          <a:xfrm>
            <a:off x="2147777" y="2115879"/>
            <a:ext cx="3487479" cy="0"/>
          </a:xfrm>
          <a:prstGeom prst="line">
            <a:avLst/>
          </a:prstGeom>
          <a:ln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3405963" y="4235302"/>
            <a:ext cx="3487479" cy="0"/>
          </a:xfrm>
          <a:prstGeom prst="line">
            <a:avLst/>
          </a:prstGeom>
          <a:ln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316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53" y="2214378"/>
            <a:ext cx="3080821" cy="2429245"/>
          </a:xfrm>
          <a:prstGeom prst="rect">
            <a:avLst/>
          </a:prstGeom>
        </p:spPr>
      </p:pic>
      <p:pic>
        <p:nvPicPr>
          <p:cNvPr id="5" name="Picture 4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1400" y="2785730"/>
            <a:ext cx="2804158" cy="128654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53" y="2214378"/>
            <a:ext cx="3098050" cy="2442830"/>
          </a:xfrm>
          <a:prstGeom prst="rect">
            <a:avLst/>
          </a:prstGeom>
        </p:spPr>
      </p:pic>
      <p:pic>
        <p:nvPicPr>
          <p:cNvPr id="11" name="Picture 10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8256" y="4192772"/>
            <a:ext cx="2804158" cy="1286540"/>
          </a:xfrm>
          <a:prstGeom prst="rect">
            <a:avLst/>
          </a:prstGeom>
        </p:spPr>
      </p:pic>
      <p:pic>
        <p:nvPicPr>
          <p:cNvPr id="15" name="Picture 14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2428" y="1408813"/>
            <a:ext cx="2804158" cy="1286540"/>
          </a:xfrm>
          <a:prstGeom prst="rect">
            <a:avLst/>
          </a:prstGeom>
        </p:spPr>
      </p:pic>
      <p:pic>
        <p:nvPicPr>
          <p:cNvPr id="16" name="Picture 15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8618" y="5569689"/>
            <a:ext cx="2804158" cy="1286540"/>
          </a:xfrm>
          <a:prstGeom prst="rect">
            <a:avLst/>
          </a:prstGeom>
        </p:spPr>
      </p:pic>
      <p:pic>
        <p:nvPicPr>
          <p:cNvPr id="17" name="Picture 16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2293" y="122273"/>
            <a:ext cx="2804158" cy="1286540"/>
          </a:xfrm>
          <a:prstGeom prst="rect">
            <a:avLst/>
          </a:prstGeom>
        </p:spPr>
      </p:pic>
      <p:sp>
        <p:nvSpPr>
          <p:cNvPr id="158" name="Oval 157"/>
          <p:cNvSpPr/>
          <p:nvPr/>
        </p:nvSpPr>
        <p:spPr>
          <a:xfrm>
            <a:off x="1903224" y="2408275"/>
            <a:ext cx="1041991" cy="1041991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Oval 163"/>
          <p:cNvSpPr/>
          <p:nvPr/>
        </p:nvSpPr>
        <p:spPr>
          <a:xfrm>
            <a:off x="1750467" y="2323513"/>
            <a:ext cx="1041991" cy="1041991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Oval 164"/>
          <p:cNvSpPr/>
          <p:nvPr/>
        </p:nvSpPr>
        <p:spPr>
          <a:xfrm>
            <a:off x="2118705" y="2785730"/>
            <a:ext cx="1041991" cy="1041991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Oval 165"/>
          <p:cNvSpPr/>
          <p:nvPr/>
        </p:nvSpPr>
        <p:spPr>
          <a:xfrm>
            <a:off x="1580480" y="2884082"/>
            <a:ext cx="1041991" cy="1041991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Oval 166"/>
          <p:cNvSpPr/>
          <p:nvPr/>
        </p:nvSpPr>
        <p:spPr>
          <a:xfrm>
            <a:off x="2201461" y="2400228"/>
            <a:ext cx="1041991" cy="1041991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TextBox 184"/>
          <p:cNvSpPr txBox="1"/>
          <p:nvPr/>
        </p:nvSpPr>
        <p:spPr>
          <a:xfrm>
            <a:off x="439104" y="1845046"/>
            <a:ext cx="3274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Receptive field</a:t>
            </a:r>
            <a:endParaRPr lang="en-US" dirty="0"/>
          </a:p>
        </p:txBody>
      </p:sp>
      <p:grpSp>
        <p:nvGrpSpPr>
          <p:cNvPr id="25" name="Group 24"/>
          <p:cNvGrpSpPr/>
          <p:nvPr/>
        </p:nvGrpSpPr>
        <p:grpSpPr>
          <a:xfrm>
            <a:off x="5226681" y="1261460"/>
            <a:ext cx="3714923" cy="3905963"/>
            <a:chOff x="2612779" y="965200"/>
            <a:chExt cx="3011242" cy="3166095"/>
          </a:xfrm>
        </p:grpSpPr>
        <p:cxnSp>
          <p:nvCxnSpPr>
            <p:cNvPr id="26" name="Straight Connector 25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stCxn id="34" idx="1"/>
            </p:cNvCxnSpPr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" name="Oval 2"/>
          <p:cNvSpPr/>
          <p:nvPr/>
        </p:nvSpPr>
        <p:spPr>
          <a:xfrm>
            <a:off x="1580480" y="2294461"/>
            <a:ext cx="1709198" cy="1709198"/>
          </a:xfrm>
          <a:prstGeom prst="ellipse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/>
          <p:cNvSpPr txBox="1"/>
          <p:nvPr/>
        </p:nvSpPr>
        <p:spPr>
          <a:xfrm>
            <a:off x="587735" y="1530110"/>
            <a:ext cx="3274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Population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016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-4.07407E-6 L 0.08438 0.1768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19" y="884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07407E-6 L 0.01875 0.3474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38" y="17361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-2.59259E-6 L 0.03611 -0.18889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06" y="-9444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2.96296E-6 L 0.00834 -0.33334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7" y="-166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8" grpId="0" animBg="1"/>
      <p:bldP spid="164" grpId="0" animBg="1"/>
      <p:bldP spid="165" grpId="0" animBg="1"/>
      <p:bldP spid="166" grpId="0" animBg="1"/>
      <p:bldP spid="167" grpId="0" animBg="1"/>
      <p:bldP spid="3" grpId="0" animBg="1"/>
      <p:bldP spid="40" grpId="0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0"/>
            <a:ext cx="82247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035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/>
        </p:nvCxnSpPr>
        <p:spPr>
          <a:xfrm flipV="1">
            <a:off x="1491017" y="1191148"/>
            <a:ext cx="5771022" cy="4244738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2184927" y="4950112"/>
            <a:ext cx="1087127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V="1">
            <a:off x="3272054" y="4105791"/>
            <a:ext cx="0" cy="844322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3286390" y="4128921"/>
            <a:ext cx="1087127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4373517" y="3284600"/>
            <a:ext cx="0" cy="844322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4376287" y="3319296"/>
            <a:ext cx="1087127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5463414" y="2474975"/>
            <a:ext cx="0" cy="844322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5454619" y="2509671"/>
            <a:ext cx="1087127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6541746" y="1665350"/>
            <a:ext cx="0" cy="844322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1491017" y="5858540"/>
            <a:ext cx="626011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1222744" y="1041991"/>
            <a:ext cx="0" cy="43938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388761" y="6222374"/>
            <a:ext cx="3062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Stimulus strength (%)</a:t>
            </a:r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 rot="16200000">
            <a:off x="-760363" y="2712470"/>
            <a:ext cx="3062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Response amplitude (</a:t>
            </a:r>
            <a:r>
              <a:rPr lang="en-US" dirty="0" err="1" smtClean="0"/>
              <a:t>s.d.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2254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Isosceles Triangle 1"/>
          <p:cNvSpPr/>
          <p:nvPr/>
        </p:nvSpPr>
        <p:spPr>
          <a:xfrm rot="14027738">
            <a:off x="3306813" y="-214445"/>
            <a:ext cx="2194033" cy="7168555"/>
          </a:xfrm>
          <a:prstGeom prst="triangl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/>
          <p:cNvCxnSpPr/>
          <p:nvPr/>
        </p:nvCxnSpPr>
        <p:spPr>
          <a:xfrm flipV="1">
            <a:off x="1491017" y="1191148"/>
            <a:ext cx="5771022" cy="4244738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2184927" y="4950112"/>
            <a:ext cx="1087127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V="1">
            <a:off x="3272054" y="4105791"/>
            <a:ext cx="0" cy="844322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3286390" y="4128921"/>
            <a:ext cx="1087127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4373517" y="3284600"/>
            <a:ext cx="0" cy="844322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4376287" y="3319296"/>
            <a:ext cx="1087127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5463414" y="2474975"/>
            <a:ext cx="0" cy="844322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5454619" y="2509671"/>
            <a:ext cx="1087127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6541746" y="1665350"/>
            <a:ext cx="0" cy="844322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1491017" y="5858540"/>
            <a:ext cx="626011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1222744" y="1041991"/>
            <a:ext cx="0" cy="43938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388761" y="6222374"/>
            <a:ext cx="3062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Stimulus strength (%)</a:t>
            </a:r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 rot="16200000">
            <a:off x="-760363" y="2712470"/>
            <a:ext cx="3062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Response amplitude (</a:t>
            </a:r>
            <a:r>
              <a:rPr lang="en-US" dirty="0" err="1" smtClean="0"/>
              <a:t>s.d.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4919849" y="4603124"/>
            <a:ext cx="39108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Sensitivity = Response / Noise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33518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523" y="306574"/>
            <a:ext cx="12632011" cy="6551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582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523" y="306574"/>
            <a:ext cx="12632011" cy="6551426"/>
          </a:xfrm>
          <a:prstGeom prst="rect">
            <a:avLst/>
          </a:prstGeom>
        </p:spPr>
      </p:pic>
      <p:sp>
        <p:nvSpPr>
          <p:cNvPr id="9" name="Arc 8"/>
          <p:cNvSpPr/>
          <p:nvPr/>
        </p:nvSpPr>
        <p:spPr>
          <a:xfrm rot="16200000">
            <a:off x="6262309" y="1164263"/>
            <a:ext cx="1318437" cy="6943065"/>
          </a:xfrm>
          <a:prstGeom prst="arc">
            <a:avLst>
              <a:gd name="adj1" fmla="val 16233980"/>
              <a:gd name="adj2" fmla="val 0"/>
            </a:avLst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c 9"/>
          <p:cNvSpPr/>
          <p:nvPr/>
        </p:nvSpPr>
        <p:spPr>
          <a:xfrm rot="16200000">
            <a:off x="4127202" y="-178985"/>
            <a:ext cx="3090530" cy="6943065"/>
          </a:xfrm>
          <a:prstGeom prst="arc">
            <a:avLst>
              <a:gd name="adj1" fmla="val 16233980"/>
              <a:gd name="adj2" fmla="val 0"/>
            </a:avLst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642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0"/>
            <a:ext cx="82247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645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Arrow Connector 21"/>
          <p:cNvCxnSpPr/>
          <p:nvPr/>
        </p:nvCxnSpPr>
        <p:spPr>
          <a:xfrm>
            <a:off x="1491017" y="5858540"/>
            <a:ext cx="626011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1222744" y="1041991"/>
            <a:ext cx="0" cy="43938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388761" y="6222374"/>
            <a:ext cx="3062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Stimulus strength (%)</a:t>
            </a:r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 rot="16200000">
            <a:off x="-760363" y="2712470"/>
            <a:ext cx="3062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Response amplitude (</a:t>
            </a:r>
            <a:r>
              <a:rPr lang="en-US" dirty="0" err="1" smtClean="0"/>
              <a:t>s.d.</a:t>
            </a:r>
            <a:r>
              <a:rPr lang="en-US" dirty="0" smtClean="0"/>
              <a:t>)</a:t>
            </a:r>
            <a:endParaRPr lang="en-US" dirty="0"/>
          </a:p>
        </p:txBody>
      </p:sp>
      <p:grpSp>
        <p:nvGrpSpPr>
          <p:cNvPr id="36" name="Group 35"/>
          <p:cNvGrpSpPr/>
          <p:nvPr/>
        </p:nvGrpSpPr>
        <p:grpSpPr>
          <a:xfrm>
            <a:off x="-5015469" y="1366047"/>
            <a:ext cx="12476426" cy="10789222"/>
            <a:chOff x="-7723673" y="1188151"/>
            <a:chExt cx="15702526" cy="978182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737877" y="4472693"/>
              <a:ext cx="1550460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V="1">
              <a:off x="2288337" y="3019144"/>
              <a:ext cx="0" cy="145354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288337" y="3019144"/>
              <a:ext cx="1550460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V="1">
              <a:off x="3834890" y="2129662"/>
              <a:ext cx="0" cy="889482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3863194" y="2129662"/>
              <a:ext cx="1550460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V="1">
              <a:off x="5450464" y="1579114"/>
              <a:ext cx="0" cy="55054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5401111" y="1558452"/>
              <a:ext cx="1550460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6981557" y="1262371"/>
              <a:ext cx="0" cy="296081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Curved Connector 28"/>
            <p:cNvCxnSpPr/>
            <p:nvPr/>
          </p:nvCxnSpPr>
          <p:spPr>
            <a:xfrm flipV="1">
              <a:off x="-7723673" y="1188151"/>
              <a:ext cx="15702526" cy="9781824"/>
            </a:xfrm>
            <a:prstGeom prst="curvedConnector3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0" name="Rectangle 29"/>
            <p:cNvSpPr/>
            <p:nvPr/>
          </p:nvSpPr>
          <p:spPr>
            <a:xfrm>
              <a:off x="-2431797" y="5010986"/>
              <a:ext cx="2897028" cy="231310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11239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523" y="306574"/>
            <a:ext cx="12632011" cy="6551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551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523" y="306574"/>
            <a:ext cx="12632011" cy="6551426"/>
          </a:xfrm>
          <a:prstGeom prst="rect">
            <a:avLst/>
          </a:prstGeom>
        </p:spPr>
      </p:pic>
      <p:cxnSp>
        <p:nvCxnSpPr>
          <p:cNvPr id="3" name="Straight Connector 2"/>
          <p:cNvCxnSpPr/>
          <p:nvPr/>
        </p:nvCxnSpPr>
        <p:spPr>
          <a:xfrm flipV="1">
            <a:off x="2190308" y="1648045"/>
            <a:ext cx="3157869" cy="1207682"/>
          </a:xfrm>
          <a:prstGeom prst="line">
            <a:avLst/>
          </a:prstGeom>
          <a:ln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 flipV="1">
            <a:off x="3416596" y="3908794"/>
            <a:ext cx="3611525" cy="653015"/>
          </a:xfrm>
          <a:prstGeom prst="line">
            <a:avLst/>
          </a:prstGeom>
          <a:ln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8123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83829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9331" y="2001168"/>
            <a:ext cx="4957983" cy="3909398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5226681" y="1261460"/>
            <a:ext cx="3714923" cy="3905963"/>
            <a:chOff x="2612779" y="965200"/>
            <a:chExt cx="3011242" cy="316609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0" name="Oval 29"/>
          <p:cNvSpPr/>
          <p:nvPr/>
        </p:nvSpPr>
        <p:spPr>
          <a:xfrm>
            <a:off x="1580480" y="2294461"/>
            <a:ext cx="1709198" cy="1709198"/>
          </a:xfrm>
          <a:prstGeom prst="ellipse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90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0687" y="863894"/>
            <a:ext cx="5000100" cy="4750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844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9829" y="876299"/>
            <a:ext cx="5367576" cy="5099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015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4441761" y="1538380"/>
            <a:ext cx="1678678" cy="1765004"/>
            <a:chOff x="2612779" y="965200"/>
            <a:chExt cx="3011242" cy="316609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1902854" y="1884437"/>
            <a:ext cx="2317015" cy="1826980"/>
            <a:chOff x="-1179331" y="2001168"/>
            <a:chExt cx="4957983" cy="3909398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9331" y="2001168"/>
              <a:ext cx="4957983" cy="3909398"/>
            </a:xfrm>
            <a:prstGeom prst="rect">
              <a:avLst/>
            </a:prstGeom>
          </p:spPr>
        </p:pic>
        <p:sp>
          <p:nvSpPr>
            <p:cNvPr id="30" name="Oval 29"/>
            <p:cNvSpPr/>
            <p:nvPr/>
          </p:nvSpPr>
          <p:spPr>
            <a:xfrm>
              <a:off x="1580480" y="2294461"/>
              <a:ext cx="1709198" cy="170919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241361" y="585137"/>
            <a:ext cx="640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Goal: A model of how voxels </a:t>
            </a:r>
            <a:r>
              <a:rPr lang="en-US" i="1" dirty="0" smtClean="0"/>
              <a:t>represent </a:t>
            </a:r>
            <a:r>
              <a:rPr lang="en-US" dirty="0" smtClean="0"/>
              <a:t>(encode) contrast and motion coherence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1241360" y="3715505"/>
            <a:ext cx="657356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AutoNum type="arabicPeriod"/>
            </a:pP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Voxel representation as measured from cortical signals with fMRI</a:t>
            </a:r>
          </a:p>
          <a:p>
            <a:pPr marL="342900" indent="-342900" algn="ctr">
              <a:buAutoNum type="arabicPeriod"/>
            </a:pPr>
            <a:endParaRPr lang="en-US" dirty="0"/>
          </a:p>
          <a:p>
            <a:pPr marL="342900" indent="-342900" algn="ctr">
              <a:buAutoNum type="arabicPeriod"/>
            </a:pPr>
            <a:endParaRPr lang="en-US" dirty="0" smtClean="0"/>
          </a:p>
          <a:p>
            <a:pPr marL="342900" indent="-342900" algn="ctr">
              <a:buAutoNum type="arabicPeriod"/>
            </a:pPr>
            <a:endParaRPr lang="en-US" dirty="0"/>
          </a:p>
          <a:p>
            <a:pPr marL="342900" indent="-342900" algn="ctr">
              <a:buAutoNum type="arabicPeriod"/>
            </a:pPr>
            <a:endParaRPr lang="en-US" dirty="0" smtClean="0"/>
          </a:p>
          <a:p>
            <a:pPr marL="342900" indent="-342900" algn="ctr">
              <a:buAutoNum type="arabicPeriod"/>
            </a:pP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Prediction and comparison to a behavioral measure of visibility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3815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4441761" y="1538380"/>
            <a:ext cx="1678678" cy="1765004"/>
            <a:chOff x="2612779" y="965200"/>
            <a:chExt cx="3011242" cy="316609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1902854" y="1884437"/>
            <a:ext cx="2317015" cy="1826980"/>
            <a:chOff x="-1179331" y="2001168"/>
            <a:chExt cx="4957983" cy="3909398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9331" y="2001168"/>
              <a:ext cx="4957983" cy="3909398"/>
            </a:xfrm>
            <a:prstGeom prst="rect">
              <a:avLst/>
            </a:prstGeom>
          </p:spPr>
        </p:pic>
        <p:sp>
          <p:nvSpPr>
            <p:cNvPr id="30" name="Oval 29"/>
            <p:cNvSpPr/>
            <p:nvPr/>
          </p:nvSpPr>
          <p:spPr>
            <a:xfrm>
              <a:off x="1580480" y="2294461"/>
              <a:ext cx="1709198" cy="170919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241361" y="585137"/>
            <a:ext cx="640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Goal: A </a:t>
            </a:r>
            <a:r>
              <a:rPr lang="en-US" b="1" dirty="0" smtClean="0"/>
              <a:t>single </a:t>
            </a:r>
            <a:r>
              <a:rPr lang="en-US" dirty="0" smtClean="0"/>
              <a:t>model of how voxels </a:t>
            </a:r>
            <a:r>
              <a:rPr lang="en-US" i="1" dirty="0" smtClean="0"/>
              <a:t>represent </a:t>
            </a:r>
            <a:r>
              <a:rPr lang="en-US" dirty="0" smtClean="0"/>
              <a:t>(encode) contrast and motion coherence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1241360" y="3715505"/>
            <a:ext cx="657356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AutoNum type="arabicPeriod"/>
            </a:pP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Voxel representation as measured from cortical signals with fMRI</a:t>
            </a:r>
          </a:p>
          <a:p>
            <a:pPr marL="342900" indent="-342900" algn="ctr">
              <a:buAutoNum type="arabicPeriod"/>
            </a:pPr>
            <a:endParaRPr lang="en-US" dirty="0"/>
          </a:p>
          <a:p>
            <a:pPr marL="342900" indent="-342900" algn="ctr">
              <a:buAutoNum type="arabicPeriod"/>
            </a:pPr>
            <a:endParaRPr lang="en-US" dirty="0" smtClean="0"/>
          </a:p>
          <a:p>
            <a:pPr marL="342900" indent="-342900" algn="ctr">
              <a:buAutoNum type="arabicPeriod"/>
            </a:pPr>
            <a:endParaRPr lang="en-US" dirty="0"/>
          </a:p>
          <a:p>
            <a:pPr marL="342900" indent="-342900" algn="ctr">
              <a:buAutoNum type="arabicPeriod"/>
            </a:pPr>
            <a:endParaRPr lang="en-US" dirty="0" smtClean="0"/>
          </a:p>
          <a:p>
            <a:pPr marL="342900" indent="-342900" algn="ctr">
              <a:buAutoNum type="arabicPeriod"/>
            </a:pP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Prediction and comparison to a behavioral measure of visibility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6235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4441761" y="1538380"/>
            <a:ext cx="1678678" cy="1765004"/>
            <a:chOff x="2612779" y="965200"/>
            <a:chExt cx="3011242" cy="316609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1902854" y="1884437"/>
            <a:ext cx="2317015" cy="1826980"/>
            <a:chOff x="-1179331" y="2001168"/>
            <a:chExt cx="4957983" cy="3909398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9331" y="2001168"/>
              <a:ext cx="4957983" cy="3909398"/>
            </a:xfrm>
            <a:prstGeom prst="rect">
              <a:avLst/>
            </a:prstGeom>
          </p:spPr>
        </p:pic>
        <p:sp>
          <p:nvSpPr>
            <p:cNvPr id="30" name="Oval 29"/>
            <p:cNvSpPr/>
            <p:nvPr/>
          </p:nvSpPr>
          <p:spPr>
            <a:xfrm>
              <a:off x="1580480" y="2294461"/>
              <a:ext cx="1709198" cy="170919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241361" y="585137"/>
            <a:ext cx="640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Goal: A </a:t>
            </a:r>
            <a:r>
              <a:rPr lang="en-US" b="1" dirty="0" smtClean="0"/>
              <a:t>single </a:t>
            </a:r>
            <a:r>
              <a:rPr lang="en-US" dirty="0" smtClean="0"/>
              <a:t>model of how voxels </a:t>
            </a:r>
            <a:r>
              <a:rPr lang="en-US" i="1" dirty="0" smtClean="0"/>
              <a:t>represent </a:t>
            </a:r>
            <a:r>
              <a:rPr lang="en-US" dirty="0" smtClean="0"/>
              <a:t>(encode) contrast and motion coherence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1241360" y="3715505"/>
            <a:ext cx="657356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AutoNum type="arabicPeriod"/>
            </a:pPr>
            <a:r>
              <a:rPr lang="en-US" dirty="0" smtClean="0"/>
              <a:t>Voxel representation as measured from cortical signals with fMRI</a:t>
            </a:r>
          </a:p>
          <a:p>
            <a:pPr marL="342900" indent="-342900" algn="ctr">
              <a:buAutoNum type="arabicPeriod"/>
            </a:pPr>
            <a:endParaRPr lang="en-US" dirty="0"/>
          </a:p>
          <a:p>
            <a:pPr marL="342900" indent="-342900" algn="ctr">
              <a:buAutoNum type="arabicPeriod"/>
            </a:pPr>
            <a:endParaRPr lang="en-US" dirty="0" smtClean="0"/>
          </a:p>
          <a:p>
            <a:pPr marL="342900" indent="-342900" algn="ctr">
              <a:buAutoNum type="arabicPeriod"/>
            </a:pPr>
            <a:endParaRPr lang="en-US" dirty="0"/>
          </a:p>
          <a:p>
            <a:pPr marL="342900" indent="-342900" algn="ctr">
              <a:buAutoNum type="arabicPeriod"/>
            </a:pPr>
            <a:endParaRPr lang="en-US" dirty="0" smtClean="0"/>
          </a:p>
          <a:p>
            <a:pPr marL="342900" indent="-342900" algn="ctr">
              <a:buAutoNum type="arabicPeriod"/>
            </a:pP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Prediction and comparison to a behavioral measure of visibility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3790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4441761" y="1538380"/>
            <a:ext cx="1678678" cy="1765004"/>
            <a:chOff x="2612779" y="965200"/>
            <a:chExt cx="3011242" cy="316609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1902854" y="1884437"/>
            <a:ext cx="2317015" cy="1826980"/>
            <a:chOff x="-1179331" y="2001168"/>
            <a:chExt cx="4957983" cy="3909398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9331" y="2001168"/>
              <a:ext cx="4957983" cy="3909398"/>
            </a:xfrm>
            <a:prstGeom prst="rect">
              <a:avLst/>
            </a:prstGeom>
          </p:spPr>
        </p:pic>
        <p:sp>
          <p:nvSpPr>
            <p:cNvPr id="30" name="Oval 29"/>
            <p:cNvSpPr/>
            <p:nvPr/>
          </p:nvSpPr>
          <p:spPr>
            <a:xfrm>
              <a:off x="1580480" y="2294461"/>
              <a:ext cx="1709198" cy="170919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241361" y="585137"/>
            <a:ext cx="640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Goal: A </a:t>
            </a:r>
            <a:r>
              <a:rPr lang="en-US" b="1" dirty="0" smtClean="0"/>
              <a:t>single </a:t>
            </a:r>
            <a:r>
              <a:rPr lang="en-US" dirty="0" smtClean="0"/>
              <a:t>model of how voxels </a:t>
            </a:r>
            <a:r>
              <a:rPr lang="en-US" i="1" dirty="0" smtClean="0"/>
              <a:t>represent </a:t>
            </a:r>
            <a:r>
              <a:rPr lang="en-US" dirty="0" smtClean="0"/>
              <a:t>(encode) contrast and motion coherence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1241360" y="3715505"/>
            <a:ext cx="657356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AutoNum type="arabicPeriod"/>
            </a:pPr>
            <a:r>
              <a:rPr lang="en-US" dirty="0" smtClean="0"/>
              <a:t>Voxel representation as measured from cortical signals with fMRI</a:t>
            </a:r>
          </a:p>
          <a:p>
            <a:pPr marL="342900" indent="-342900" algn="ctr">
              <a:buAutoNum type="arabicPeriod"/>
            </a:pPr>
            <a:endParaRPr lang="en-US" dirty="0"/>
          </a:p>
          <a:p>
            <a:pPr algn="ctr"/>
            <a:r>
              <a:rPr lang="en-US" dirty="0" smtClean="0"/>
              <a:t>Evidence for similar neural response functions to </a:t>
            </a:r>
            <a:r>
              <a:rPr lang="en-US" dirty="0" smtClean="0">
                <a:solidFill>
                  <a:schemeClr val="accent6"/>
                </a:solidFill>
              </a:rPr>
              <a:t>contrast</a:t>
            </a:r>
            <a:r>
              <a:rPr lang="en-US" dirty="0" smtClean="0"/>
              <a:t> and motion </a:t>
            </a:r>
            <a:r>
              <a:rPr lang="en-US" dirty="0" smtClean="0">
                <a:solidFill>
                  <a:schemeClr val="accent4"/>
                </a:solidFill>
              </a:rPr>
              <a:t>coherence</a:t>
            </a:r>
          </a:p>
          <a:p>
            <a:pPr marL="342900" indent="-342900" algn="ctr">
              <a:buAutoNum type="arabicPeriod"/>
            </a:pPr>
            <a:endParaRPr lang="en-US" dirty="0" smtClean="0"/>
          </a:p>
          <a:p>
            <a:pPr marL="342900" indent="-342900" algn="ctr">
              <a:buFont typeface="+mj-lt"/>
              <a:buAutoNum type="arabicPeriod" startAt="2"/>
            </a:pP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Prediction and comparison to a behavioral measure of visibility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5456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4441761" y="1538380"/>
            <a:ext cx="1678678" cy="1765004"/>
            <a:chOff x="2612779" y="965200"/>
            <a:chExt cx="3011242" cy="316609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1902854" y="1884437"/>
            <a:ext cx="2317015" cy="1826980"/>
            <a:chOff x="-1179331" y="2001168"/>
            <a:chExt cx="4957983" cy="3909398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9331" y="2001168"/>
              <a:ext cx="4957983" cy="3909398"/>
            </a:xfrm>
            <a:prstGeom prst="rect">
              <a:avLst/>
            </a:prstGeom>
          </p:spPr>
        </p:pic>
        <p:sp>
          <p:nvSpPr>
            <p:cNvPr id="30" name="Oval 29"/>
            <p:cNvSpPr/>
            <p:nvPr/>
          </p:nvSpPr>
          <p:spPr>
            <a:xfrm>
              <a:off x="1580480" y="2294461"/>
              <a:ext cx="1709198" cy="170919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241361" y="585137"/>
            <a:ext cx="640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Goal: A </a:t>
            </a:r>
            <a:r>
              <a:rPr lang="en-US" b="1" dirty="0" smtClean="0"/>
              <a:t>single </a:t>
            </a:r>
            <a:r>
              <a:rPr lang="en-US" dirty="0" smtClean="0"/>
              <a:t>model of how voxels </a:t>
            </a:r>
            <a:r>
              <a:rPr lang="en-US" i="1" dirty="0" smtClean="0"/>
              <a:t>represent </a:t>
            </a:r>
            <a:r>
              <a:rPr lang="en-US" dirty="0" smtClean="0"/>
              <a:t>(encode) contrast and motion coherence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1241360" y="3715505"/>
            <a:ext cx="657356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AutoNum type="arabicPeriod"/>
            </a:pPr>
            <a:r>
              <a:rPr lang="en-US" dirty="0" smtClean="0"/>
              <a:t>Voxel representation as measured from cortical signals with fMRI</a:t>
            </a:r>
          </a:p>
          <a:p>
            <a:pPr marL="342900" indent="-342900" algn="ctr">
              <a:buAutoNum type="arabicPeriod"/>
            </a:pPr>
            <a:endParaRPr lang="en-US" dirty="0"/>
          </a:p>
          <a:p>
            <a:pPr algn="ctr"/>
            <a:r>
              <a:rPr lang="en-US" dirty="0" smtClean="0"/>
              <a:t>Evidence for similar neural response functions to </a:t>
            </a:r>
            <a:r>
              <a:rPr lang="en-US" dirty="0" smtClean="0">
                <a:solidFill>
                  <a:schemeClr val="accent6"/>
                </a:solidFill>
              </a:rPr>
              <a:t>contrast</a:t>
            </a:r>
            <a:r>
              <a:rPr lang="en-US" dirty="0" smtClean="0"/>
              <a:t> and motion </a:t>
            </a:r>
            <a:r>
              <a:rPr lang="en-US" dirty="0" smtClean="0">
                <a:solidFill>
                  <a:schemeClr val="accent4"/>
                </a:solidFill>
              </a:rPr>
              <a:t>coherence</a:t>
            </a:r>
          </a:p>
          <a:p>
            <a:pPr marL="342900" indent="-342900" algn="ctr">
              <a:buAutoNum type="arabicPeriod"/>
            </a:pPr>
            <a:endParaRPr lang="en-US" dirty="0" smtClean="0"/>
          </a:p>
          <a:p>
            <a:pPr marL="342900" indent="-342900" algn="ctr">
              <a:buFont typeface="+mj-lt"/>
              <a:buAutoNum type="arabicPeriod" startAt="2"/>
            </a:pPr>
            <a:r>
              <a:rPr lang="en-US" dirty="0" smtClean="0"/>
              <a:t>Prediction and comparison to a behavioral measure of visibility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3256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4441761" y="1538380"/>
            <a:ext cx="1678678" cy="1765004"/>
            <a:chOff x="2612779" y="965200"/>
            <a:chExt cx="3011242" cy="316609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1902854" y="1884437"/>
            <a:ext cx="2317015" cy="1826980"/>
            <a:chOff x="-1179331" y="2001168"/>
            <a:chExt cx="4957983" cy="3909398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9331" y="2001168"/>
              <a:ext cx="4957983" cy="3909398"/>
            </a:xfrm>
            <a:prstGeom prst="rect">
              <a:avLst/>
            </a:prstGeom>
          </p:spPr>
        </p:pic>
        <p:sp>
          <p:nvSpPr>
            <p:cNvPr id="30" name="Oval 29"/>
            <p:cNvSpPr/>
            <p:nvPr/>
          </p:nvSpPr>
          <p:spPr>
            <a:xfrm>
              <a:off x="1580480" y="2294461"/>
              <a:ext cx="1709198" cy="170919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241361" y="585137"/>
            <a:ext cx="640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Goal: A </a:t>
            </a:r>
            <a:r>
              <a:rPr lang="en-US" b="1" dirty="0" smtClean="0"/>
              <a:t>single </a:t>
            </a:r>
            <a:r>
              <a:rPr lang="en-US" dirty="0" smtClean="0"/>
              <a:t>model of how voxels </a:t>
            </a:r>
            <a:r>
              <a:rPr lang="en-US" i="1" dirty="0" smtClean="0"/>
              <a:t>represent </a:t>
            </a:r>
            <a:r>
              <a:rPr lang="en-US" dirty="0" smtClean="0"/>
              <a:t>(encode) contrast and motion coherence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1241360" y="3715505"/>
            <a:ext cx="657356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AutoNum type="arabicPeriod"/>
            </a:pPr>
            <a:r>
              <a:rPr lang="en-US" dirty="0" smtClean="0"/>
              <a:t>Voxel representation as measured from cortical signals with fMRI</a:t>
            </a:r>
          </a:p>
          <a:p>
            <a:pPr marL="342900" indent="-342900" algn="ctr">
              <a:buAutoNum type="arabicPeriod"/>
            </a:pPr>
            <a:endParaRPr lang="en-US" dirty="0"/>
          </a:p>
          <a:p>
            <a:pPr algn="ctr"/>
            <a:r>
              <a:rPr lang="en-US" dirty="0" smtClean="0"/>
              <a:t>Evidence for similar neural response functions to </a:t>
            </a:r>
            <a:r>
              <a:rPr lang="en-US" dirty="0" smtClean="0">
                <a:solidFill>
                  <a:schemeClr val="accent6"/>
                </a:solidFill>
              </a:rPr>
              <a:t>contrast</a:t>
            </a:r>
            <a:r>
              <a:rPr lang="en-US" dirty="0" smtClean="0"/>
              <a:t> and motion </a:t>
            </a:r>
            <a:r>
              <a:rPr lang="en-US" dirty="0" smtClean="0">
                <a:solidFill>
                  <a:schemeClr val="accent4"/>
                </a:solidFill>
              </a:rPr>
              <a:t>coherence</a:t>
            </a:r>
          </a:p>
          <a:p>
            <a:pPr marL="342900" indent="-342900" algn="ctr">
              <a:buAutoNum type="arabicPeriod"/>
            </a:pPr>
            <a:endParaRPr lang="en-US" dirty="0" smtClean="0"/>
          </a:p>
          <a:p>
            <a:pPr marL="342900" indent="-342900" algn="ctr">
              <a:buFont typeface="+mj-lt"/>
              <a:buAutoNum type="arabicPeriod" startAt="2"/>
            </a:pPr>
            <a:r>
              <a:rPr lang="en-US" dirty="0" smtClean="0"/>
              <a:t>Prediction and comparison to a behavioral measure of visibility</a:t>
            </a:r>
          </a:p>
          <a:p>
            <a:pPr marL="342900" indent="-342900" algn="ctr">
              <a:buFont typeface="+mj-lt"/>
              <a:buAutoNum type="arabicPeriod" startAt="2"/>
            </a:pPr>
            <a:endParaRPr lang="en-US" dirty="0" smtClean="0"/>
          </a:p>
          <a:p>
            <a:pPr algn="ctr"/>
            <a:r>
              <a:rPr lang="en-US" dirty="0" smtClean="0"/>
              <a:t>Judgments of </a:t>
            </a:r>
            <a:r>
              <a:rPr lang="en-US" dirty="0" smtClean="0">
                <a:solidFill>
                  <a:schemeClr val="accent6"/>
                </a:solidFill>
              </a:rPr>
              <a:t>contrast</a:t>
            </a:r>
            <a:r>
              <a:rPr lang="en-US" dirty="0" smtClean="0"/>
              <a:t> and motion </a:t>
            </a:r>
            <a:r>
              <a:rPr lang="en-US" dirty="0" smtClean="0">
                <a:solidFill>
                  <a:schemeClr val="accent4"/>
                </a:solidFill>
              </a:rPr>
              <a:t>coherence</a:t>
            </a:r>
            <a:r>
              <a:rPr lang="en-US" dirty="0" smtClean="0"/>
              <a:t> appear to be read out from early visual cortex and MT in a similar way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9749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232" y="3566912"/>
            <a:ext cx="3372652" cy="224843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556232" y="518058"/>
            <a:ext cx="254447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/>
              <a:t>Thanks! </a:t>
            </a:r>
            <a:endParaRPr lang="en-US" sz="5400" dirty="0"/>
          </a:p>
        </p:txBody>
      </p:sp>
      <p:sp>
        <p:nvSpPr>
          <p:cNvPr id="4" name="TextBox 3"/>
          <p:cNvSpPr txBox="1"/>
          <p:nvPr/>
        </p:nvSpPr>
        <p:spPr>
          <a:xfrm>
            <a:off x="508232" y="5948471"/>
            <a:ext cx="260560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Justin Gardner</a:t>
            </a:r>
            <a:endParaRPr lang="en-US" sz="3200" dirty="0"/>
          </a:p>
        </p:txBody>
      </p:sp>
      <p:sp>
        <p:nvSpPr>
          <p:cNvPr id="6" name="TextBox 5"/>
          <p:cNvSpPr txBox="1"/>
          <p:nvPr/>
        </p:nvSpPr>
        <p:spPr>
          <a:xfrm>
            <a:off x="352288" y="3064455"/>
            <a:ext cx="3897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Another person involved in this project: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3368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9331" y="2001168"/>
            <a:ext cx="4957983" cy="3909398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5226681" y="1261460"/>
            <a:ext cx="3714923" cy="3905963"/>
            <a:chOff x="2612779" y="965200"/>
            <a:chExt cx="3011242" cy="316609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0" name="Oval 29"/>
          <p:cNvSpPr/>
          <p:nvPr/>
        </p:nvSpPr>
        <p:spPr>
          <a:xfrm>
            <a:off x="1580480" y="2294461"/>
            <a:ext cx="1709198" cy="1709198"/>
          </a:xfrm>
          <a:prstGeom prst="ellipse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5226680" y="1224147"/>
            <a:ext cx="3274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~ 2.5 mm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4136823" y="2929270"/>
            <a:ext cx="3274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~ 2.5 mm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7783492" y="1342407"/>
            <a:ext cx="3274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~ 2.5 mm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4435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9331" y="2001168"/>
            <a:ext cx="4957983" cy="3909398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5226681" y="1261460"/>
            <a:ext cx="3714923" cy="3905963"/>
            <a:chOff x="2612779" y="965200"/>
            <a:chExt cx="3011242" cy="316609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0" name="Oval 29"/>
          <p:cNvSpPr/>
          <p:nvPr/>
        </p:nvSpPr>
        <p:spPr>
          <a:xfrm>
            <a:off x="1580480" y="2294461"/>
            <a:ext cx="1709198" cy="1709198"/>
          </a:xfrm>
          <a:prstGeom prst="ellipse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5226680" y="1224147"/>
            <a:ext cx="3274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~ 2.5 mm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4136823" y="2929270"/>
            <a:ext cx="3274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~ 2.5 mm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7783492" y="1342407"/>
            <a:ext cx="3274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~ 2.5 mm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6048739" y="5392090"/>
            <a:ext cx="3274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Millions of neurons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2733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4441761" y="2346455"/>
            <a:ext cx="1678678" cy="1765004"/>
            <a:chOff x="2612779" y="965200"/>
            <a:chExt cx="3011242" cy="316609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1902854" y="2692512"/>
            <a:ext cx="2317015" cy="1826980"/>
            <a:chOff x="-1179331" y="2001168"/>
            <a:chExt cx="4957983" cy="3909398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9331" y="2001168"/>
              <a:ext cx="4957983" cy="3909398"/>
            </a:xfrm>
            <a:prstGeom prst="rect">
              <a:avLst/>
            </a:prstGeom>
          </p:spPr>
        </p:pic>
        <p:sp>
          <p:nvSpPr>
            <p:cNvPr id="30" name="Oval 29"/>
            <p:cNvSpPr/>
            <p:nvPr/>
          </p:nvSpPr>
          <p:spPr>
            <a:xfrm>
              <a:off x="1580480" y="2294461"/>
              <a:ext cx="1709198" cy="170919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26634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4441761" y="2346455"/>
            <a:ext cx="1678678" cy="1765004"/>
            <a:chOff x="2612779" y="965200"/>
            <a:chExt cx="3011242" cy="316609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1902854" y="2692512"/>
            <a:ext cx="2317015" cy="1826980"/>
            <a:chOff x="-1179331" y="2001168"/>
            <a:chExt cx="4957983" cy="3909398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9331" y="2001168"/>
              <a:ext cx="4957983" cy="3909398"/>
            </a:xfrm>
            <a:prstGeom prst="rect">
              <a:avLst/>
            </a:prstGeom>
          </p:spPr>
        </p:pic>
        <p:sp>
          <p:nvSpPr>
            <p:cNvPr id="30" name="Oval 29"/>
            <p:cNvSpPr/>
            <p:nvPr/>
          </p:nvSpPr>
          <p:spPr>
            <a:xfrm>
              <a:off x="1580480" y="2294461"/>
              <a:ext cx="1709198" cy="170919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938320" y="1012336"/>
            <a:ext cx="32748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Representation of contrast?</a:t>
            </a:r>
            <a:endParaRPr lang="en-US" sz="2000" dirty="0"/>
          </a:p>
        </p:txBody>
      </p:sp>
      <p:sp>
        <p:nvSpPr>
          <p:cNvPr id="38" name="TextBox 37"/>
          <p:cNvSpPr txBox="1"/>
          <p:nvPr/>
        </p:nvSpPr>
        <p:spPr>
          <a:xfrm>
            <a:off x="1569690" y="1432025"/>
            <a:ext cx="2012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Boynton et al. 1999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0283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4441761" y="2346455"/>
            <a:ext cx="1678678" cy="1765004"/>
            <a:chOff x="2612779" y="965200"/>
            <a:chExt cx="3011242" cy="316609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1902854" y="2692512"/>
            <a:ext cx="2317015" cy="1826980"/>
            <a:chOff x="-1179331" y="2001168"/>
            <a:chExt cx="4957983" cy="3909398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9331" y="2001168"/>
              <a:ext cx="4957983" cy="3909398"/>
            </a:xfrm>
            <a:prstGeom prst="rect">
              <a:avLst/>
            </a:prstGeom>
          </p:spPr>
        </p:pic>
        <p:sp>
          <p:nvSpPr>
            <p:cNvPr id="30" name="Oval 29"/>
            <p:cNvSpPr/>
            <p:nvPr/>
          </p:nvSpPr>
          <p:spPr>
            <a:xfrm>
              <a:off x="1580480" y="2294461"/>
              <a:ext cx="1709198" cy="170919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938320" y="1012336"/>
            <a:ext cx="32748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Representation of contrast?</a:t>
            </a:r>
            <a:endParaRPr lang="en-US" sz="2000" dirty="0"/>
          </a:p>
        </p:txBody>
      </p:sp>
      <p:sp>
        <p:nvSpPr>
          <p:cNvPr id="38" name="TextBox 37"/>
          <p:cNvSpPr txBox="1"/>
          <p:nvPr/>
        </p:nvSpPr>
        <p:spPr>
          <a:xfrm>
            <a:off x="1569690" y="1432025"/>
            <a:ext cx="2012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Boynton et al. 1999</a:t>
            </a:r>
            <a:endParaRPr lang="en-US" dirty="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6425" y="302619"/>
            <a:ext cx="2463193" cy="2257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10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4441761" y="2346455"/>
            <a:ext cx="1678678" cy="1765004"/>
            <a:chOff x="2612779" y="965200"/>
            <a:chExt cx="3011242" cy="316609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1902854" y="2692512"/>
            <a:ext cx="2317015" cy="1826980"/>
            <a:chOff x="-1179331" y="2001168"/>
            <a:chExt cx="4957983" cy="3909398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9331" y="2001168"/>
              <a:ext cx="4957983" cy="3909398"/>
            </a:xfrm>
            <a:prstGeom prst="rect">
              <a:avLst/>
            </a:prstGeom>
          </p:spPr>
        </p:pic>
        <p:sp>
          <p:nvSpPr>
            <p:cNvPr id="30" name="Oval 29"/>
            <p:cNvSpPr/>
            <p:nvPr/>
          </p:nvSpPr>
          <p:spPr>
            <a:xfrm>
              <a:off x="1580480" y="2294461"/>
              <a:ext cx="1709198" cy="170919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938320" y="1012336"/>
            <a:ext cx="32748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Representation of contrast?</a:t>
            </a:r>
            <a:endParaRPr lang="en-US" sz="2000" dirty="0"/>
          </a:p>
        </p:txBody>
      </p:sp>
      <p:sp>
        <p:nvSpPr>
          <p:cNvPr id="38" name="TextBox 37"/>
          <p:cNvSpPr txBox="1"/>
          <p:nvPr/>
        </p:nvSpPr>
        <p:spPr>
          <a:xfrm>
            <a:off x="1569690" y="1432025"/>
            <a:ext cx="2012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Boynton et al. 1999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760223" y="5225905"/>
            <a:ext cx="36310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Representation of coherence?</a:t>
            </a:r>
            <a:endParaRPr lang="en-US" sz="2000" dirty="0"/>
          </a:p>
        </p:txBody>
      </p:sp>
      <p:sp>
        <p:nvSpPr>
          <p:cNvPr id="41" name="TextBox 40"/>
          <p:cNvSpPr txBox="1"/>
          <p:nvPr/>
        </p:nvSpPr>
        <p:spPr>
          <a:xfrm>
            <a:off x="1543272" y="5736266"/>
            <a:ext cx="20649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Rees and Koch 2000</a:t>
            </a:r>
            <a:endParaRPr lang="en-US" dirty="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6425" y="302619"/>
            <a:ext cx="2463193" cy="2257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40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alphaModFix amt="24000"/>
          </a:blip>
          <a:stretch>
            <a:fillRect/>
          </a:stretch>
        </p:blipFill>
        <p:spPr>
          <a:xfrm>
            <a:off x="-3048000" y="0"/>
            <a:ext cx="12192000" cy="6858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04800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14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4441761" y="2346455"/>
            <a:ext cx="1678678" cy="1765004"/>
            <a:chOff x="2612779" y="965200"/>
            <a:chExt cx="3011242" cy="316609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1902854" y="2692512"/>
            <a:ext cx="2317015" cy="1826980"/>
            <a:chOff x="-1179331" y="2001168"/>
            <a:chExt cx="4957983" cy="3909398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9331" y="2001168"/>
              <a:ext cx="4957983" cy="3909398"/>
            </a:xfrm>
            <a:prstGeom prst="rect">
              <a:avLst/>
            </a:prstGeom>
          </p:spPr>
        </p:pic>
        <p:sp>
          <p:nvSpPr>
            <p:cNvPr id="30" name="Oval 29"/>
            <p:cNvSpPr/>
            <p:nvPr/>
          </p:nvSpPr>
          <p:spPr>
            <a:xfrm>
              <a:off x="1580480" y="2294461"/>
              <a:ext cx="1709198" cy="170919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938320" y="1012336"/>
            <a:ext cx="32748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Representation of contrast?</a:t>
            </a:r>
            <a:endParaRPr lang="en-US" sz="2000" dirty="0"/>
          </a:p>
        </p:txBody>
      </p:sp>
      <p:sp>
        <p:nvSpPr>
          <p:cNvPr id="38" name="TextBox 37"/>
          <p:cNvSpPr txBox="1"/>
          <p:nvPr/>
        </p:nvSpPr>
        <p:spPr>
          <a:xfrm>
            <a:off x="1569690" y="1432025"/>
            <a:ext cx="2012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Boynton et al. 1999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760223" y="5225905"/>
            <a:ext cx="36310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Representation of coherence?</a:t>
            </a:r>
            <a:endParaRPr lang="en-US" sz="2000" dirty="0"/>
          </a:p>
        </p:txBody>
      </p:sp>
      <p:sp>
        <p:nvSpPr>
          <p:cNvPr id="41" name="TextBox 40"/>
          <p:cNvSpPr txBox="1"/>
          <p:nvPr/>
        </p:nvSpPr>
        <p:spPr>
          <a:xfrm>
            <a:off x="1543272" y="5736266"/>
            <a:ext cx="20649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Rees and Koch 2000</a:t>
            </a:r>
            <a:endParaRPr lang="en-US" dirty="0"/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6425" y="302619"/>
            <a:ext cx="2463193" cy="2257109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6252" y="4336760"/>
            <a:ext cx="27686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60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/>
          <p:cNvSpPr txBox="1"/>
          <p:nvPr/>
        </p:nvSpPr>
        <p:spPr>
          <a:xfrm>
            <a:off x="938320" y="1012336"/>
            <a:ext cx="32748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Representation of contrast?</a:t>
            </a:r>
            <a:endParaRPr lang="en-US" sz="2000" dirty="0"/>
          </a:p>
        </p:txBody>
      </p:sp>
      <p:sp>
        <p:nvSpPr>
          <p:cNvPr id="38" name="TextBox 37"/>
          <p:cNvSpPr txBox="1"/>
          <p:nvPr/>
        </p:nvSpPr>
        <p:spPr>
          <a:xfrm>
            <a:off x="1569690" y="1432025"/>
            <a:ext cx="2012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Boynton et al. 1999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760223" y="5225905"/>
            <a:ext cx="36310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Representation of coherence?</a:t>
            </a:r>
            <a:endParaRPr lang="en-US" sz="2000" dirty="0"/>
          </a:p>
        </p:txBody>
      </p:sp>
      <p:sp>
        <p:nvSpPr>
          <p:cNvPr id="41" name="TextBox 40"/>
          <p:cNvSpPr txBox="1"/>
          <p:nvPr/>
        </p:nvSpPr>
        <p:spPr>
          <a:xfrm>
            <a:off x="1543272" y="5736266"/>
            <a:ext cx="20649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Rees and Koch 2000</a:t>
            </a:r>
            <a:endParaRPr lang="en-US" dirty="0"/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6425" y="302619"/>
            <a:ext cx="2463193" cy="2257109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6252" y="4336760"/>
            <a:ext cx="27686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135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6425" y="302619"/>
            <a:ext cx="2463193" cy="2257109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6252" y="4336760"/>
            <a:ext cx="27686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720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6252" y="4336760"/>
            <a:ext cx="2768600" cy="2286000"/>
          </a:xfrm>
          <a:prstGeom prst="rect">
            <a:avLst/>
          </a:prstGeom>
        </p:spPr>
      </p:pic>
      <p:pic>
        <p:nvPicPr>
          <p:cNvPr id="31" name="Picture 30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830" y="971931"/>
            <a:ext cx="1513024" cy="694171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6425" y="302619"/>
            <a:ext cx="2463193" cy="2257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28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6252" y="4336760"/>
            <a:ext cx="2768600" cy="2286000"/>
          </a:xfrm>
          <a:prstGeom prst="rect">
            <a:avLst/>
          </a:prstGeom>
        </p:spPr>
      </p:pic>
      <p:pic>
        <p:nvPicPr>
          <p:cNvPr id="31" name="Picture 30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830" y="971931"/>
            <a:ext cx="1513024" cy="694171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6425" y="302619"/>
            <a:ext cx="2463193" cy="2257109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>
            <a:off x="2360428" y="1839433"/>
            <a:ext cx="175437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2636874" y="2030819"/>
            <a:ext cx="976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Contrast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5830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6252" y="4336760"/>
            <a:ext cx="2768600" cy="2286000"/>
          </a:xfrm>
          <a:prstGeom prst="rect">
            <a:avLst/>
          </a:prstGeom>
        </p:spPr>
      </p:pic>
      <p:pic>
        <p:nvPicPr>
          <p:cNvPr id="31" name="Picture 30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830" y="971931"/>
            <a:ext cx="1513024" cy="694171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6425" y="302619"/>
            <a:ext cx="2463193" cy="2257109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>
            <a:off x="2360428" y="1839433"/>
            <a:ext cx="175437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2636874" y="2030819"/>
            <a:ext cx="976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Contrast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2371060" y="595423"/>
            <a:ext cx="1733107" cy="10706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856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6252" y="4336760"/>
            <a:ext cx="2768600" cy="2286000"/>
          </a:xfrm>
          <a:prstGeom prst="rect">
            <a:avLst/>
          </a:prstGeom>
        </p:spPr>
      </p:pic>
      <p:pic>
        <p:nvPicPr>
          <p:cNvPr id="31" name="Picture 30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830" y="971931"/>
            <a:ext cx="1513024" cy="694171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6425" y="302619"/>
            <a:ext cx="2463193" cy="2257109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>
            <a:off x="2360428" y="1839433"/>
            <a:ext cx="175437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2636874" y="2030819"/>
            <a:ext cx="976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Contrast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2371060" y="595423"/>
            <a:ext cx="1733107" cy="10706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2" name="Picture 31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197" y="5230892"/>
            <a:ext cx="1513024" cy="694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892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6252" y="4336760"/>
            <a:ext cx="2768600" cy="2286000"/>
          </a:xfrm>
          <a:prstGeom prst="rect">
            <a:avLst/>
          </a:prstGeom>
        </p:spPr>
      </p:pic>
      <p:pic>
        <p:nvPicPr>
          <p:cNvPr id="31" name="Picture 30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830" y="971931"/>
            <a:ext cx="1513024" cy="694171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6425" y="302619"/>
            <a:ext cx="2463193" cy="2257109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>
            <a:off x="2360428" y="1839433"/>
            <a:ext cx="175437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2636874" y="2030819"/>
            <a:ext cx="976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Contrast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2371060" y="595423"/>
            <a:ext cx="1733107" cy="10706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2" name="Picture 31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197" y="5230892"/>
            <a:ext cx="1513024" cy="694171"/>
          </a:xfrm>
          <a:prstGeom prst="rect">
            <a:avLst/>
          </a:prstGeom>
        </p:spPr>
      </p:pic>
      <p:cxnSp>
        <p:nvCxnSpPr>
          <p:cNvPr id="35" name="Straight Arrow Connector 34"/>
          <p:cNvCxnSpPr/>
          <p:nvPr/>
        </p:nvCxnSpPr>
        <p:spPr>
          <a:xfrm>
            <a:off x="2349795" y="6098394"/>
            <a:ext cx="175437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2626241" y="6289780"/>
            <a:ext cx="1194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Coherence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993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6252" y="4336760"/>
            <a:ext cx="2768600" cy="2286000"/>
          </a:xfrm>
          <a:prstGeom prst="rect">
            <a:avLst/>
          </a:prstGeom>
        </p:spPr>
      </p:pic>
      <p:pic>
        <p:nvPicPr>
          <p:cNvPr id="31" name="Picture 30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830" y="971931"/>
            <a:ext cx="1513024" cy="694171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6425" y="302619"/>
            <a:ext cx="2463193" cy="2257109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>
            <a:off x="2360428" y="1839433"/>
            <a:ext cx="175437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2636874" y="2030819"/>
            <a:ext cx="976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Contrast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2371060" y="595423"/>
            <a:ext cx="1733107" cy="10706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2" name="Picture 31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197" y="5230892"/>
            <a:ext cx="1513024" cy="694171"/>
          </a:xfrm>
          <a:prstGeom prst="rect">
            <a:avLst/>
          </a:prstGeom>
        </p:spPr>
      </p:pic>
      <p:cxnSp>
        <p:nvCxnSpPr>
          <p:cNvPr id="35" name="Straight Arrow Connector 34"/>
          <p:cNvCxnSpPr/>
          <p:nvPr/>
        </p:nvCxnSpPr>
        <p:spPr>
          <a:xfrm>
            <a:off x="2349795" y="6098394"/>
            <a:ext cx="175437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2626241" y="6289780"/>
            <a:ext cx="1194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Coherence</a:t>
            </a:r>
            <a:endParaRPr lang="en-US" dirty="0"/>
          </a:p>
        </p:txBody>
      </p:sp>
      <p:sp>
        <p:nvSpPr>
          <p:cNvPr id="6" name="Freeform 5"/>
          <p:cNvSpPr/>
          <p:nvPr/>
        </p:nvSpPr>
        <p:spPr>
          <a:xfrm>
            <a:off x="2381694" y="5291879"/>
            <a:ext cx="1626781" cy="633184"/>
          </a:xfrm>
          <a:custGeom>
            <a:avLst/>
            <a:gdLst>
              <a:gd name="connsiteX0" fmla="*/ 0 w 1626781"/>
              <a:gd name="connsiteY0" fmla="*/ 606061 h 633184"/>
              <a:gd name="connsiteX1" fmla="*/ 446567 w 1626781"/>
              <a:gd name="connsiteY1" fmla="*/ 478471 h 633184"/>
              <a:gd name="connsiteX2" fmla="*/ 744279 w 1626781"/>
              <a:gd name="connsiteY2" fmla="*/ 6 h 633184"/>
              <a:gd name="connsiteX3" fmla="*/ 1031358 w 1626781"/>
              <a:gd name="connsiteY3" fmla="*/ 467838 h 633184"/>
              <a:gd name="connsiteX4" fmla="*/ 1626781 w 1626781"/>
              <a:gd name="connsiteY4" fmla="*/ 606061 h 633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6781" h="633184">
                <a:moveTo>
                  <a:pt x="0" y="606061"/>
                </a:moveTo>
                <a:cubicBezTo>
                  <a:pt x="161260" y="592770"/>
                  <a:pt x="322520" y="579480"/>
                  <a:pt x="446567" y="478471"/>
                </a:cubicBezTo>
                <a:cubicBezTo>
                  <a:pt x="570614" y="377462"/>
                  <a:pt x="646814" y="1778"/>
                  <a:pt x="744279" y="6"/>
                </a:cubicBezTo>
                <a:cubicBezTo>
                  <a:pt x="841744" y="-1766"/>
                  <a:pt x="884274" y="366829"/>
                  <a:pt x="1031358" y="467838"/>
                </a:cubicBezTo>
                <a:cubicBezTo>
                  <a:pt x="1178442" y="568847"/>
                  <a:pt x="1477925" y="687577"/>
                  <a:pt x="1626781" y="606061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261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6252" y="4336760"/>
            <a:ext cx="2768600" cy="2286000"/>
          </a:xfrm>
          <a:prstGeom prst="rect">
            <a:avLst/>
          </a:prstGeom>
        </p:spPr>
      </p:pic>
      <p:pic>
        <p:nvPicPr>
          <p:cNvPr id="31" name="Picture 30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830" y="971931"/>
            <a:ext cx="1513024" cy="694171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6425" y="302619"/>
            <a:ext cx="2463193" cy="2257109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>
            <a:off x="2360428" y="1839433"/>
            <a:ext cx="175437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2636874" y="2030819"/>
            <a:ext cx="976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Contrast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2371060" y="595423"/>
            <a:ext cx="1733107" cy="10706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2" name="Picture 31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197" y="5230892"/>
            <a:ext cx="1513024" cy="694171"/>
          </a:xfrm>
          <a:prstGeom prst="rect">
            <a:avLst/>
          </a:prstGeom>
        </p:spPr>
      </p:pic>
      <p:cxnSp>
        <p:nvCxnSpPr>
          <p:cNvPr id="35" name="Straight Arrow Connector 34"/>
          <p:cNvCxnSpPr/>
          <p:nvPr/>
        </p:nvCxnSpPr>
        <p:spPr>
          <a:xfrm>
            <a:off x="2349795" y="6098394"/>
            <a:ext cx="175437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2626241" y="6289780"/>
            <a:ext cx="1194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Coherence</a:t>
            </a:r>
            <a:endParaRPr lang="en-US" dirty="0"/>
          </a:p>
        </p:txBody>
      </p:sp>
      <p:sp>
        <p:nvSpPr>
          <p:cNvPr id="6" name="Freeform 5"/>
          <p:cNvSpPr/>
          <p:nvPr/>
        </p:nvSpPr>
        <p:spPr>
          <a:xfrm>
            <a:off x="2381694" y="5291879"/>
            <a:ext cx="1626781" cy="633184"/>
          </a:xfrm>
          <a:custGeom>
            <a:avLst/>
            <a:gdLst>
              <a:gd name="connsiteX0" fmla="*/ 0 w 1626781"/>
              <a:gd name="connsiteY0" fmla="*/ 606061 h 633184"/>
              <a:gd name="connsiteX1" fmla="*/ 446567 w 1626781"/>
              <a:gd name="connsiteY1" fmla="*/ 478471 h 633184"/>
              <a:gd name="connsiteX2" fmla="*/ 744279 w 1626781"/>
              <a:gd name="connsiteY2" fmla="*/ 6 h 633184"/>
              <a:gd name="connsiteX3" fmla="*/ 1031358 w 1626781"/>
              <a:gd name="connsiteY3" fmla="*/ 467838 h 633184"/>
              <a:gd name="connsiteX4" fmla="*/ 1626781 w 1626781"/>
              <a:gd name="connsiteY4" fmla="*/ 606061 h 633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6781" h="633184">
                <a:moveTo>
                  <a:pt x="0" y="606061"/>
                </a:moveTo>
                <a:cubicBezTo>
                  <a:pt x="161260" y="592770"/>
                  <a:pt x="322520" y="579480"/>
                  <a:pt x="446567" y="478471"/>
                </a:cubicBezTo>
                <a:cubicBezTo>
                  <a:pt x="570614" y="377462"/>
                  <a:pt x="646814" y="1778"/>
                  <a:pt x="744279" y="6"/>
                </a:cubicBezTo>
                <a:cubicBezTo>
                  <a:pt x="841744" y="-1766"/>
                  <a:pt x="884274" y="366829"/>
                  <a:pt x="1031358" y="467838"/>
                </a:cubicBezTo>
                <a:cubicBezTo>
                  <a:pt x="1178442" y="568847"/>
                  <a:pt x="1477925" y="687577"/>
                  <a:pt x="1626781" y="606061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4441761" y="2346455"/>
            <a:ext cx="1678678" cy="1765004"/>
            <a:chOff x="2612779" y="965200"/>
            <a:chExt cx="3011242" cy="3166095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5" name="Group 24"/>
          <p:cNvGrpSpPr/>
          <p:nvPr/>
        </p:nvGrpSpPr>
        <p:grpSpPr>
          <a:xfrm>
            <a:off x="1902854" y="2692512"/>
            <a:ext cx="2317015" cy="1826980"/>
            <a:chOff x="-1179331" y="2001168"/>
            <a:chExt cx="4957983" cy="3909398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9331" y="2001168"/>
              <a:ext cx="4957983" cy="3909398"/>
            </a:xfrm>
            <a:prstGeom prst="rect">
              <a:avLst/>
            </a:prstGeom>
          </p:spPr>
        </p:pic>
        <p:sp>
          <p:nvSpPr>
            <p:cNvPr id="27" name="Oval 26"/>
            <p:cNvSpPr/>
            <p:nvPr/>
          </p:nvSpPr>
          <p:spPr>
            <a:xfrm>
              <a:off x="1580480" y="2294461"/>
              <a:ext cx="1709198" cy="170919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40108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52084" y="699664"/>
            <a:ext cx="12928086" cy="5445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913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6252" y="4336760"/>
            <a:ext cx="2768600" cy="2286000"/>
          </a:xfrm>
          <a:prstGeom prst="rect">
            <a:avLst/>
          </a:prstGeom>
        </p:spPr>
      </p:pic>
      <p:pic>
        <p:nvPicPr>
          <p:cNvPr id="31" name="Picture 30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830" y="971931"/>
            <a:ext cx="1513024" cy="694171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6425" y="302619"/>
            <a:ext cx="2463193" cy="2257109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>
            <a:off x="2360428" y="1839433"/>
            <a:ext cx="175437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2636874" y="2030819"/>
            <a:ext cx="976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Contrast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2371060" y="595423"/>
            <a:ext cx="1733107" cy="10706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2" name="Picture 31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197" y="5230892"/>
            <a:ext cx="1513024" cy="694171"/>
          </a:xfrm>
          <a:prstGeom prst="rect">
            <a:avLst/>
          </a:prstGeom>
        </p:spPr>
      </p:pic>
      <p:cxnSp>
        <p:nvCxnSpPr>
          <p:cNvPr id="35" name="Straight Arrow Connector 34"/>
          <p:cNvCxnSpPr/>
          <p:nvPr/>
        </p:nvCxnSpPr>
        <p:spPr>
          <a:xfrm>
            <a:off x="2349795" y="6098394"/>
            <a:ext cx="175437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2626241" y="6289780"/>
            <a:ext cx="1194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Coherence</a:t>
            </a:r>
            <a:endParaRPr lang="en-US" dirty="0"/>
          </a:p>
        </p:txBody>
      </p:sp>
      <p:sp>
        <p:nvSpPr>
          <p:cNvPr id="6" name="Freeform 5"/>
          <p:cNvSpPr/>
          <p:nvPr/>
        </p:nvSpPr>
        <p:spPr>
          <a:xfrm>
            <a:off x="2381694" y="5291879"/>
            <a:ext cx="1626781" cy="633184"/>
          </a:xfrm>
          <a:custGeom>
            <a:avLst/>
            <a:gdLst>
              <a:gd name="connsiteX0" fmla="*/ 0 w 1626781"/>
              <a:gd name="connsiteY0" fmla="*/ 606061 h 633184"/>
              <a:gd name="connsiteX1" fmla="*/ 446567 w 1626781"/>
              <a:gd name="connsiteY1" fmla="*/ 478471 h 633184"/>
              <a:gd name="connsiteX2" fmla="*/ 744279 w 1626781"/>
              <a:gd name="connsiteY2" fmla="*/ 6 h 633184"/>
              <a:gd name="connsiteX3" fmla="*/ 1031358 w 1626781"/>
              <a:gd name="connsiteY3" fmla="*/ 467838 h 633184"/>
              <a:gd name="connsiteX4" fmla="*/ 1626781 w 1626781"/>
              <a:gd name="connsiteY4" fmla="*/ 606061 h 633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6781" h="633184">
                <a:moveTo>
                  <a:pt x="0" y="606061"/>
                </a:moveTo>
                <a:cubicBezTo>
                  <a:pt x="161260" y="592770"/>
                  <a:pt x="322520" y="579480"/>
                  <a:pt x="446567" y="478471"/>
                </a:cubicBezTo>
                <a:cubicBezTo>
                  <a:pt x="570614" y="377462"/>
                  <a:pt x="646814" y="1778"/>
                  <a:pt x="744279" y="6"/>
                </a:cubicBezTo>
                <a:cubicBezTo>
                  <a:pt x="841744" y="-1766"/>
                  <a:pt x="884274" y="366829"/>
                  <a:pt x="1031358" y="467838"/>
                </a:cubicBezTo>
                <a:cubicBezTo>
                  <a:pt x="1178442" y="568847"/>
                  <a:pt x="1477925" y="687577"/>
                  <a:pt x="1626781" y="606061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4441761" y="2346455"/>
            <a:ext cx="1678678" cy="1765004"/>
            <a:chOff x="2612779" y="965200"/>
            <a:chExt cx="3011242" cy="3166095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5" name="Group 24"/>
          <p:cNvGrpSpPr/>
          <p:nvPr/>
        </p:nvGrpSpPr>
        <p:grpSpPr>
          <a:xfrm>
            <a:off x="1902854" y="2692512"/>
            <a:ext cx="2317015" cy="1826980"/>
            <a:chOff x="-1179331" y="2001168"/>
            <a:chExt cx="4957983" cy="3909398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9331" y="2001168"/>
              <a:ext cx="4957983" cy="3909398"/>
            </a:xfrm>
            <a:prstGeom prst="rect">
              <a:avLst/>
            </a:prstGeom>
          </p:spPr>
        </p:pic>
        <p:sp>
          <p:nvSpPr>
            <p:cNvPr id="27" name="Oval 26"/>
            <p:cNvSpPr/>
            <p:nvPr/>
          </p:nvSpPr>
          <p:spPr>
            <a:xfrm>
              <a:off x="1580480" y="2294461"/>
              <a:ext cx="1709198" cy="170919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8" name="Picture 27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5286" y="2605519"/>
            <a:ext cx="768205" cy="352450"/>
          </a:xfrm>
          <a:prstGeom prst="rect">
            <a:avLst/>
          </a:prstGeom>
        </p:spPr>
      </p:pic>
      <p:pic>
        <p:nvPicPr>
          <p:cNvPr id="29" name="Picture 28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2912" y="2864223"/>
            <a:ext cx="768205" cy="352450"/>
          </a:xfrm>
          <a:prstGeom prst="rect">
            <a:avLst/>
          </a:prstGeom>
        </p:spPr>
      </p:pic>
      <p:pic>
        <p:nvPicPr>
          <p:cNvPr id="30" name="Picture 29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2651" y="3026094"/>
            <a:ext cx="768205" cy="352450"/>
          </a:xfrm>
          <a:prstGeom prst="rect">
            <a:avLst/>
          </a:prstGeom>
        </p:spPr>
      </p:pic>
      <p:pic>
        <p:nvPicPr>
          <p:cNvPr id="34" name="Picture 33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2911" y="3216451"/>
            <a:ext cx="768205" cy="352450"/>
          </a:xfrm>
          <a:prstGeom prst="rect">
            <a:avLst/>
          </a:prstGeom>
        </p:spPr>
      </p:pic>
      <p:pic>
        <p:nvPicPr>
          <p:cNvPr id="38" name="Picture 37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3958" y="3510860"/>
            <a:ext cx="768205" cy="352450"/>
          </a:xfrm>
          <a:prstGeom prst="rect">
            <a:avLst/>
          </a:prstGeom>
        </p:spPr>
      </p:pic>
      <p:pic>
        <p:nvPicPr>
          <p:cNvPr id="39" name="Picture 38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6435" y="3492913"/>
            <a:ext cx="768205" cy="35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263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4441761" y="2346455"/>
            <a:ext cx="1678678" cy="1765004"/>
            <a:chOff x="2612779" y="965200"/>
            <a:chExt cx="3011242" cy="316609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1902854" y="2692512"/>
            <a:ext cx="2317015" cy="1826980"/>
            <a:chOff x="-1179331" y="2001168"/>
            <a:chExt cx="4957983" cy="3909398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9331" y="2001168"/>
              <a:ext cx="4957983" cy="3909398"/>
            </a:xfrm>
            <a:prstGeom prst="rect">
              <a:avLst/>
            </a:prstGeom>
          </p:spPr>
        </p:pic>
        <p:sp>
          <p:nvSpPr>
            <p:cNvPr id="30" name="Oval 29"/>
            <p:cNvSpPr/>
            <p:nvPr/>
          </p:nvSpPr>
          <p:spPr>
            <a:xfrm>
              <a:off x="1580480" y="2294461"/>
              <a:ext cx="1709198" cy="170919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241361" y="1393212"/>
            <a:ext cx="640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Goal: A model of how voxels </a:t>
            </a:r>
            <a:r>
              <a:rPr lang="en-US" i="1" dirty="0" smtClean="0"/>
              <a:t>represent </a:t>
            </a:r>
            <a:r>
              <a:rPr lang="en-US" dirty="0" smtClean="0"/>
              <a:t>(encode) contrast and motion coherence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5954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4441761" y="2346455"/>
            <a:ext cx="1678678" cy="1765004"/>
            <a:chOff x="2612779" y="965200"/>
            <a:chExt cx="3011242" cy="316609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1902854" y="2692512"/>
            <a:ext cx="2317015" cy="1826980"/>
            <a:chOff x="-1179331" y="2001168"/>
            <a:chExt cx="4957983" cy="3909398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9331" y="2001168"/>
              <a:ext cx="4957983" cy="3909398"/>
            </a:xfrm>
            <a:prstGeom prst="rect">
              <a:avLst/>
            </a:prstGeom>
          </p:spPr>
        </p:pic>
        <p:sp>
          <p:nvSpPr>
            <p:cNvPr id="30" name="Oval 29"/>
            <p:cNvSpPr/>
            <p:nvPr/>
          </p:nvSpPr>
          <p:spPr>
            <a:xfrm>
              <a:off x="1580480" y="2294461"/>
              <a:ext cx="1709198" cy="170919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241361" y="1393212"/>
            <a:ext cx="640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Goal: A model of how voxels </a:t>
            </a:r>
            <a:r>
              <a:rPr lang="en-US" i="1" dirty="0" smtClean="0"/>
              <a:t>represent </a:t>
            </a:r>
            <a:r>
              <a:rPr lang="en-US" dirty="0" smtClean="0"/>
              <a:t>(encode) contrast and motion coherence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1241360" y="4523580"/>
            <a:ext cx="65735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AutoNum type="arabicPeriod"/>
            </a:pPr>
            <a:r>
              <a:rPr lang="en-US" dirty="0" smtClean="0"/>
              <a:t>Voxel representation from cortical measurements of BOLD fMRI</a:t>
            </a:r>
          </a:p>
          <a:p>
            <a:pPr marL="342900" indent="-342900" algn="ctr">
              <a:buAutoNum type="arabicPeriod"/>
            </a:pPr>
            <a:endParaRPr lang="en-US" dirty="0" smtClean="0"/>
          </a:p>
          <a:p>
            <a:pPr marL="342900" indent="-342900" algn="ctr">
              <a:buAutoNum type="arabicPeriod"/>
            </a:pP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Prediction and comparison to a behavioral measure of visibility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718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4441761" y="2346455"/>
            <a:ext cx="1678678" cy="1765004"/>
            <a:chOff x="2612779" y="965200"/>
            <a:chExt cx="3011242" cy="316609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1902854" y="2692512"/>
            <a:ext cx="2317015" cy="1826980"/>
            <a:chOff x="-1179331" y="2001168"/>
            <a:chExt cx="4957983" cy="3909398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9331" y="2001168"/>
              <a:ext cx="4957983" cy="3909398"/>
            </a:xfrm>
            <a:prstGeom prst="rect">
              <a:avLst/>
            </a:prstGeom>
          </p:spPr>
        </p:pic>
        <p:sp>
          <p:nvSpPr>
            <p:cNvPr id="30" name="Oval 29"/>
            <p:cNvSpPr/>
            <p:nvPr/>
          </p:nvSpPr>
          <p:spPr>
            <a:xfrm>
              <a:off x="1580480" y="2294461"/>
              <a:ext cx="1709198" cy="170919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241361" y="1393212"/>
            <a:ext cx="640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Goal: A model of how voxels </a:t>
            </a:r>
            <a:r>
              <a:rPr lang="en-US" i="1" dirty="0" smtClean="0"/>
              <a:t>represent </a:t>
            </a:r>
            <a:r>
              <a:rPr lang="en-US" dirty="0" smtClean="0"/>
              <a:t>(encode) contrast and motion coherence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1241360" y="4523580"/>
            <a:ext cx="65735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AutoNum type="arabicPeriod"/>
            </a:pPr>
            <a:r>
              <a:rPr lang="en-US" dirty="0"/>
              <a:t>Voxel representation from cortical measurements of BOLD fMRI</a:t>
            </a:r>
          </a:p>
          <a:p>
            <a:pPr marL="342900" indent="-342900" algn="ctr">
              <a:buAutoNum type="arabicPeriod"/>
            </a:pPr>
            <a:endParaRPr lang="en-US" dirty="0" smtClean="0"/>
          </a:p>
          <a:p>
            <a:pPr marL="342900" indent="-342900" algn="ctr">
              <a:buAutoNum type="arabicPeriod"/>
            </a:pPr>
            <a:r>
              <a:rPr lang="en-US" dirty="0" smtClean="0"/>
              <a:t>Prediction and comparison to a behavioral measure of visibility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3395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4441761" y="2346455"/>
            <a:ext cx="1678678" cy="1765004"/>
            <a:chOff x="2612779" y="965200"/>
            <a:chExt cx="3011242" cy="316609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1902854" y="2692512"/>
            <a:ext cx="2317015" cy="1826980"/>
            <a:chOff x="-1179331" y="2001168"/>
            <a:chExt cx="4957983" cy="3909398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9331" y="2001168"/>
              <a:ext cx="4957983" cy="3909398"/>
            </a:xfrm>
            <a:prstGeom prst="rect">
              <a:avLst/>
            </a:prstGeom>
          </p:spPr>
        </p:pic>
        <p:sp>
          <p:nvSpPr>
            <p:cNvPr id="30" name="Oval 29"/>
            <p:cNvSpPr/>
            <p:nvPr/>
          </p:nvSpPr>
          <p:spPr>
            <a:xfrm>
              <a:off x="1580480" y="2294461"/>
              <a:ext cx="1709198" cy="170919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241361" y="1393212"/>
            <a:ext cx="640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Goal: A model of how voxels </a:t>
            </a:r>
            <a:r>
              <a:rPr lang="en-US" i="1" dirty="0" smtClean="0"/>
              <a:t>represent </a:t>
            </a:r>
            <a:r>
              <a:rPr lang="en-US" dirty="0" smtClean="0"/>
              <a:t>(encode) contrast and motion coherence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1241360" y="4523580"/>
            <a:ext cx="65735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AutoNum type="arabicPeriod"/>
            </a:pPr>
            <a:r>
              <a:rPr lang="en-US" dirty="0"/>
              <a:t>Voxel representation from cortical measurements of BOLD fMRI</a:t>
            </a:r>
          </a:p>
          <a:p>
            <a:pPr marL="342900" indent="-342900" algn="ctr">
              <a:buAutoNum type="arabicPeriod"/>
            </a:pPr>
            <a:endParaRPr lang="en-US" dirty="0" smtClean="0"/>
          </a:p>
          <a:p>
            <a:pPr marL="342900" indent="-342900" algn="ctr">
              <a:buAutoNum type="arabicPeriod"/>
            </a:pP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Prediction and comparison to a behavioral measure of visibility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806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362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/>
          <p:cNvSpPr/>
          <p:nvPr/>
        </p:nvSpPr>
        <p:spPr>
          <a:xfrm>
            <a:off x="4304999" y="3167133"/>
            <a:ext cx="544352" cy="54435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713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/>
          <p:cNvSpPr/>
          <p:nvPr/>
        </p:nvSpPr>
        <p:spPr>
          <a:xfrm>
            <a:off x="4849351" y="3167133"/>
            <a:ext cx="544352" cy="54435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3777141" y="3150638"/>
            <a:ext cx="544352" cy="54435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416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/>
          <p:cNvSpPr/>
          <p:nvPr/>
        </p:nvSpPr>
        <p:spPr>
          <a:xfrm>
            <a:off x="4849351" y="3167133"/>
            <a:ext cx="544352" cy="54435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3777141" y="3150638"/>
            <a:ext cx="544352" cy="54435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273749" y="531628"/>
            <a:ext cx="35512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Luminance changes = bad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1913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/>
          <p:cNvSpPr/>
          <p:nvPr/>
        </p:nvSpPr>
        <p:spPr>
          <a:xfrm>
            <a:off x="4849351" y="3167133"/>
            <a:ext cx="544352" cy="54435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3777141" y="3150638"/>
            <a:ext cx="544352" cy="54435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444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ohcon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1250950"/>
            <a:ext cx="5524500" cy="435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562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 rot="5400000">
            <a:off x="4849351" y="3167133"/>
            <a:ext cx="890648" cy="890648"/>
            <a:chOff x="4849351" y="2820837"/>
            <a:chExt cx="890648" cy="890648"/>
          </a:xfrm>
        </p:grpSpPr>
        <p:sp>
          <p:nvSpPr>
            <p:cNvPr id="2" name="Oval 1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Arrow Connector 5"/>
            <p:cNvCxnSpPr>
              <a:stCxn id="2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 rot="900000">
            <a:off x="3684852" y="3134142"/>
            <a:ext cx="544352" cy="1204172"/>
            <a:chOff x="3760647" y="3167133"/>
            <a:chExt cx="544352" cy="1204172"/>
          </a:xfrm>
        </p:grpSpPr>
        <p:sp>
          <p:nvSpPr>
            <p:cNvPr id="4" name="Oval 3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Arrow Connector 8"/>
            <p:cNvCxnSpPr>
              <a:stCxn id="4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72880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 rot="5400000">
            <a:off x="4849351" y="3167133"/>
            <a:ext cx="890648" cy="890648"/>
            <a:chOff x="4849351" y="2820837"/>
            <a:chExt cx="890648" cy="890648"/>
          </a:xfrm>
        </p:grpSpPr>
        <p:sp>
          <p:nvSpPr>
            <p:cNvPr id="2" name="Oval 1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Arrow Connector 5"/>
            <p:cNvCxnSpPr>
              <a:stCxn id="2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 rot="15983987">
            <a:off x="3684852" y="3134142"/>
            <a:ext cx="544352" cy="1204172"/>
            <a:chOff x="3760647" y="3167133"/>
            <a:chExt cx="544352" cy="1204172"/>
          </a:xfrm>
        </p:grpSpPr>
        <p:sp>
          <p:nvSpPr>
            <p:cNvPr id="4" name="Oval 3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Arrow Connector 8"/>
            <p:cNvCxnSpPr>
              <a:stCxn id="4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 rot="21343135">
            <a:off x="5049090" y="4754641"/>
            <a:ext cx="544352" cy="1204172"/>
            <a:chOff x="3760647" y="3167133"/>
            <a:chExt cx="544352" cy="1204172"/>
          </a:xfrm>
        </p:grpSpPr>
        <p:sp>
          <p:nvSpPr>
            <p:cNvPr id="11" name="Oval 10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Arrow Connector 12"/>
            <p:cNvCxnSpPr>
              <a:stCxn id="11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 rot="2409733">
            <a:off x="4425853" y="1653488"/>
            <a:ext cx="544352" cy="1204172"/>
            <a:chOff x="3760647" y="3167133"/>
            <a:chExt cx="544352" cy="1204172"/>
          </a:xfrm>
        </p:grpSpPr>
        <p:sp>
          <p:nvSpPr>
            <p:cNvPr id="15" name="Oval 14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Arrow Connector 16"/>
            <p:cNvCxnSpPr>
              <a:stCxn id="15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 rot="4380594">
            <a:off x="2303286" y="1985270"/>
            <a:ext cx="544352" cy="1204172"/>
            <a:chOff x="3760647" y="3167133"/>
            <a:chExt cx="544352" cy="1204172"/>
          </a:xfrm>
        </p:grpSpPr>
        <p:sp>
          <p:nvSpPr>
            <p:cNvPr id="19" name="Oval 18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" name="Straight Arrow Connector 19"/>
            <p:cNvCxnSpPr>
              <a:stCxn id="19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 rot="9398497">
            <a:off x="6740239" y="2421913"/>
            <a:ext cx="544352" cy="1204172"/>
            <a:chOff x="3760647" y="3167133"/>
            <a:chExt cx="544352" cy="1204172"/>
          </a:xfrm>
        </p:grpSpPr>
        <p:sp>
          <p:nvSpPr>
            <p:cNvPr id="22" name="Oval 21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Arrow Connector 22"/>
            <p:cNvCxnSpPr>
              <a:stCxn id="22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4" name="Group 23"/>
          <p:cNvGrpSpPr/>
          <p:nvPr/>
        </p:nvGrpSpPr>
        <p:grpSpPr>
          <a:xfrm rot="21265294">
            <a:off x="2318229" y="5018568"/>
            <a:ext cx="544352" cy="1204172"/>
            <a:chOff x="3760647" y="3167133"/>
            <a:chExt cx="544352" cy="1204172"/>
          </a:xfrm>
        </p:grpSpPr>
        <p:sp>
          <p:nvSpPr>
            <p:cNvPr id="25" name="Oval 24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" name="Straight Arrow Connector 25"/>
            <p:cNvCxnSpPr>
              <a:stCxn id="25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 rot="4041235">
            <a:off x="1082712" y="723783"/>
            <a:ext cx="544352" cy="1204172"/>
            <a:chOff x="3760647" y="3167133"/>
            <a:chExt cx="544352" cy="1204172"/>
          </a:xfrm>
        </p:grpSpPr>
        <p:sp>
          <p:nvSpPr>
            <p:cNvPr id="28" name="Oval 27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" name="Straight Arrow Connector 28"/>
            <p:cNvCxnSpPr>
              <a:stCxn id="28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 rot="20140212">
            <a:off x="6336449" y="738460"/>
            <a:ext cx="544352" cy="1204172"/>
            <a:chOff x="3760647" y="3167133"/>
            <a:chExt cx="544352" cy="1204172"/>
          </a:xfrm>
        </p:grpSpPr>
        <p:sp>
          <p:nvSpPr>
            <p:cNvPr id="31" name="Oval 30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" name="Straight Arrow Connector 31"/>
            <p:cNvCxnSpPr>
              <a:stCxn id="31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3" name="Group 32"/>
          <p:cNvGrpSpPr/>
          <p:nvPr/>
        </p:nvGrpSpPr>
        <p:grpSpPr>
          <a:xfrm rot="9331414">
            <a:off x="7577706" y="5350890"/>
            <a:ext cx="544352" cy="1204172"/>
            <a:chOff x="3760647" y="3167133"/>
            <a:chExt cx="544352" cy="1204172"/>
          </a:xfrm>
        </p:grpSpPr>
        <p:sp>
          <p:nvSpPr>
            <p:cNvPr id="34" name="Oval 33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Arrow Connector 34"/>
            <p:cNvCxnSpPr>
              <a:stCxn id="34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6" name="Group 35"/>
          <p:cNvGrpSpPr/>
          <p:nvPr/>
        </p:nvGrpSpPr>
        <p:grpSpPr>
          <a:xfrm rot="12545985">
            <a:off x="3562256" y="4926081"/>
            <a:ext cx="890648" cy="890648"/>
            <a:chOff x="4849351" y="2820837"/>
            <a:chExt cx="890648" cy="890648"/>
          </a:xfrm>
        </p:grpSpPr>
        <p:sp>
          <p:nvSpPr>
            <p:cNvPr id="37" name="Oval 36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8" name="Straight Arrow Connector 37"/>
            <p:cNvCxnSpPr>
              <a:stCxn id="37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9" name="Group 38"/>
          <p:cNvGrpSpPr/>
          <p:nvPr/>
        </p:nvGrpSpPr>
        <p:grpSpPr>
          <a:xfrm rot="10800000">
            <a:off x="1328298" y="3872475"/>
            <a:ext cx="890648" cy="890648"/>
            <a:chOff x="4849351" y="2820837"/>
            <a:chExt cx="890648" cy="890648"/>
          </a:xfrm>
        </p:grpSpPr>
        <p:sp>
          <p:nvSpPr>
            <p:cNvPr id="40" name="Oval 39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1" name="Straight Arrow Connector 40"/>
            <p:cNvCxnSpPr>
              <a:stCxn id="40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2" name="Group 41"/>
          <p:cNvGrpSpPr/>
          <p:nvPr/>
        </p:nvGrpSpPr>
        <p:grpSpPr>
          <a:xfrm rot="18872753">
            <a:off x="2793998" y="673853"/>
            <a:ext cx="890648" cy="890648"/>
            <a:chOff x="4849351" y="2820837"/>
            <a:chExt cx="890648" cy="890648"/>
          </a:xfrm>
        </p:grpSpPr>
        <p:sp>
          <p:nvSpPr>
            <p:cNvPr id="43" name="Oval 42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" name="Straight Arrow Connector 43"/>
            <p:cNvCxnSpPr>
              <a:stCxn id="43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5" name="Group 44"/>
          <p:cNvGrpSpPr/>
          <p:nvPr/>
        </p:nvGrpSpPr>
        <p:grpSpPr>
          <a:xfrm rot="5400000">
            <a:off x="5073306" y="673853"/>
            <a:ext cx="890648" cy="890648"/>
            <a:chOff x="4849351" y="2820837"/>
            <a:chExt cx="890648" cy="890648"/>
          </a:xfrm>
        </p:grpSpPr>
        <p:sp>
          <p:nvSpPr>
            <p:cNvPr id="46" name="Oval 45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7" name="Straight Arrow Connector 46"/>
            <p:cNvCxnSpPr>
              <a:stCxn id="46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8" name="Group 47"/>
          <p:cNvGrpSpPr/>
          <p:nvPr/>
        </p:nvGrpSpPr>
        <p:grpSpPr>
          <a:xfrm rot="4214751">
            <a:off x="6626403" y="4343538"/>
            <a:ext cx="890648" cy="890648"/>
            <a:chOff x="4849351" y="2820837"/>
            <a:chExt cx="890648" cy="890648"/>
          </a:xfrm>
        </p:grpSpPr>
        <p:sp>
          <p:nvSpPr>
            <p:cNvPr id="49" name="Oval 48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0" name="Straight Arrow Connector 49"/>
            <p:cNvCxnSpPr>
              <a:stCxn id="49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1" name="Group 50"/>
          <p:cNvGrpSpPr/>
          <p:nvPr/>
        </p:nvGrpSpPr>
        <p:grpSpPr>
          <a:xfrm rot="10423885">
            <a:off x="7700838" y="1490016"/>
            <a:ext cx="890648" cy="890648"/>
            <a:chOff x="4849351" y="2820837"/>
            <a:chExt cx="890648" cy="890648"/>
          </a:xfrm>
        </p:grpSpPr>
        <p:sp>
          <p:nvSpPr>
            <p:cNvPr id="52" name="Oval 51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3" name="Straight Arrow Connector 52"/>
            <p:cNvCxnSpPr>
              <a:stCxn id="52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6737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 rot="13500000">
            <a:off x="4849351" y="3167133"/>
            <a:ext cx="890648" cy="890648"/>
            <a:chOff x="4849351" y="2820837"/>
            <a:chExt cx="890648" cy="890648"/>
          </a:xfrm>
        </p:grpSpPr>
        <p:sp>
          <p:nvSpPr>
            <p:cNvPr id="2" name="Oval 1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Arrow Connector 5"/>
            <p:cNvCxnSpPr>
              <a:stCxn id="2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 rot="5400000">
            <a:off x="3684852" y="3134142"/>
            <a:ext cx="544352" cy="1204172"/>
            <a:chOff x="3760647" y="3167133"/>
            <a:chExt cx="544352" cy="1204172"/>
          </a:xfrm>
        </p:grpSpPr>
        <p:sp>
          <p:nvSpPr>
            <p:cNvPr id="4" name="Oval 3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Arrow Connector 8"/>
            <p:cNvCxnSpPr>
              <a:stCxn id="4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 rot="5400000">
            <a:off x="5049090" y="4754641"/>
            <a:ext cx="544352" cy="1204172"/>
            <a:chOff x="3760647" y="3167133"/>
            <a:chExt cx="544352" cy="1204172"/>
          </a:xfrm>
        </p:grpSpPr>
        <p:sp>
          <p:nvSpPr>
            <p:cNvPr id="11" name="Oval 10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Arrow Connector 12"/>
            <p:cNvCxnSpPr>
              <a:stCxn id="11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 rot="5400000">
            <a:off x="4425853" y="1653488"/>
            <a:ext cx="544352" cy="1204172"/>
            <a:chOff x="3760647" y="3167133"/>
            <a:chExt cx="544352" cy="1204172"/>
          </a:xfrm>
        </p:grpSpPr>
        <p:sp>
          <p:nvSpPr>
            <p:cNvPr id="15" name="Oval 14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Arrow Connector 16"/>
            <p:cNvCxnSpPr>
              <a:stCxn id="15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 rot="5400000">
            <a:off x="2303286" y="1985270"/>
            <a:ext cx="544352" cy="1204172"/>
            <a:chOff x="3760647" y="3167133"/>
            <a:chExt cx="544352" cy="1204172"/>
          </a:xfrm>
        </p:grpSpPr>
        <p:sp>
          <p:nvSpPr>
            <p:cNvPr id="19" name="Oval 18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" name="Straight Arrow Connector 19"/>
            <p:cNvCxnSpPr>
              <a:stCxn id="19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 rot="5400000">
            <a:off x="6740239" y="2421913"/>
            <a:ext cx="544352" cy="1204172"/>
            <a:chOff x="3760647" y="3167133"/>
            <a:chExt cx="544352" cy="1204172"/>
          </a:xfrm>
        </p:grpSpPr>
        <p:sp>
          <p:nvSpPr>
            <p:cNvPr id="22" name="Oval 21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Arrow Connector 22"/>
            <p:cNvCxnSpPr>
              <a:stCxn id="22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4" name="Group 23"/>
          <p:cNvGrpSpPr/>
          <p:nvPr/>
        </p:nvGrpSpPr>
        <p:grpSpPr>
          <a:xfrm rot="5400000">
            <a:off x="2318229" y="5018568"/>
            <a:ext cx="544352" cy="1204172"/>
            <a:chOff x="3760647" y="3167133"/>
            <a:chExt cx="544352" cy="1204172"/>
          </a:xfrm>
        </p:grpSpPr>
        <p:sp>
          <p:nvSpPr>
            <p:cNvPr id="25" name="Oval 24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" name="Straight Arrow Connector 25"/>
            <p:cNvCxnSpPr>
              <a:stCxn id="25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 rot="5400000">
            <a:off x="1082712" y="723783"/>
            <a:ext cx="544352" cy="1204172"/>
            <a:chOff x="3760647" y="3167133"/>
            <a:chExt cx="544352" cy="1204172"/>
          </a:xfrm>
        </p:grpSpPr>
        <p:sp>
          <p:nvSpPr>
            <p:cNvPr id="28" name="Oval 27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" name="Straight Arrow Connector 28"/>
            <p:cNvCxnSpPr>
              <a:stCxn id="28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 rot="5400000">
            <a:off x="6336449" y="738460"/>
            <a:ext cx="544352" cy="1204172"/>
            <a:chOff x="3760647" y="3167133"/>
            <a:chExt cx="544352" cy="1204172"/>
          </a:xfrm>
        </p:grpSpPr>
        <p:sp>
          <p:nvSpPr>
            <p:cNvPr id="31" name="Oval 30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" name="Straight Arrow Connector 31"/>
            <p:cNvCxnSpPr>
              <a:stCxn id="31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3" name="Group 32"/>
          <p:cNvGrpSpPr/>
          <p:nvPr/>
        </p:nvGrpSpPr>
        <p:grpSpPr>
          <a:xfrm rot="5400000">
            <a:off x="7577706" y="5350890"/>
            <a:ext cx="544352" cy="1204172"/>
            <a:chOff x="3760647" y="3167133"/>
            <a:chExt cx="544352" cy="1204172"/>
          </a:xfrm>
        </p:grpSpPr>
        <p:sp>
          <p:nvSpPr>
            <p:cNvPr id="34" name="Oval 33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Arrow Connector 34"/>
            <p:cNvCxnSpPr>
              <a:stCxn id="34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6" name="Group 35"/>
          <p:cNvGrpSpPr/>
          <p:nvPr/>
        </p:nvGrpSpPr>
        <p:grpSpPr>
          <a:xfrm rot="13500000">
            <a:off x="3562256" y="4926081"/>
            <a:ext cx="890648" cy="890648"/>
            <a:chOff x="4849351" y="2820837"/>
            <a:chExt cx="890648" cy="890648"/>
          </a:xfrm>
        </p:grpSpPr>
        <p:sp>
          <p:nvSpPr>
            <p:cNvPr id="37" name="Oval 36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8" name="Straight Arrow Connector 37"/>
            <p:cNvCxnSpPr>
              <a:stCxn id="37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9" name="Group 38"/>
          <p:cNvGrpSpPr/>
          <p:nvPr/>
        </p:nvGrpSpPr>
        <p:grpSpPr>
          <a:xfrm rot="13500000">
            <a:off x="1328298" y="3872475"/>
            <a:ext cx="890648" cy="890648"/>
            <a:chOff x="4849351" y="2820837"/>
            <a:chExt cx="890648" cy="890648"/>
          </a:xfrm>
        </p:grpSpPr>
        <p:sp>
          <p:nvSpPr>
            <p:cNvPr id="40" name="Oval 39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1" name="Straight Arrow Connector 40"/>
            <p:cNvCxnSpPr>
              <a:stCxn id="40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2" name="Group 41"/>
          <p:cNvGrpSpPr/>
          <p:nvPr/>
        </p:nvGrpSpPr>
        <p:grpSpPr>
          <a:xfrm rot="13500000">
            <a:off x="2793998" y="673853"/>
            <a:ext cx="890648" cy="890648"/>
            <a:chOff x="4849351" y="2820837"/>
            <a:chExt cx="890648" cy="890648"/>
          </a:xfrm>
        </p:grpSpPr>
        <p:sp>
          <p:nvSpPr>
            <p:cNvPr id="43" name="Oval 42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" name="Straight Arrow Connector 43"/>
            <p:cNvCxnSpPr>
              <a:stCxn id="43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5" name="Group 44"/>
          <p:cNvGrpSpPr/>
          <p:nvPr/>
        </p:nvGrpSpPr>
        <p:grpSpPr>
          <a:xfrm rot="13500000">
            <a:off x="5073306" y="673853"/>
            <a:ext cx="890648" cy="890648"/>
            <a:chOff x="4849351" y="2820837"/>
            <a:chExt cx="890648" cy="890648"/>
          </a:xfrm>
        </p:grpSpPr>
        <p:sp>
          <p:nvSpPr>
            <p:cNvPr id="46" name="Oval 45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7" name="Straight Arrow Connector 46"/>
            <p:cNvCxnSpPr>
              <a:stCxn id="46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8" name="Group 47"/>
          <p:cNvGrpSpPr/>
          <p:nvPr/>
        </p:nvGrpSpPr>
        <p:grpSpPr>
          <a:xfrm rot="13500000">
            <a:off x="6626403" y="4343538"/>
            <a:ext cx="890648" cy="890648"/>
            <a:chOff x="4849351" y="2820837"/>
            <a:chExt cx="890648" cy="890648"/>
          </a:xfrm>
        </p:grpSpPr>
        <p:sp>
          <p:nvSpPr>
            <p:cNvPr id="49" name="Oval 48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0" name="Straight Arrow Connector 49"/>
            <p:cNvCxnSpPr>
              <a:stCxn id="49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1" name="Group 50"/>
          <p:cNvGrpSpPr/>
          <p:nvPr/>
        </p:nvGrpSpPr>
        <p:grpSpPr>
          <a:xfrm rot="13500000">
            <a:off x="7700838" y="1490016"/>
            <a:ext cx="890648" cy="890648"/>
            <a:chOff x="4849351" y="2820837"/>
            <a:chExt cx="890648" cy="890648"/>
          </a:xfrm>
        </p:grpSpPr>
        <p:sp>
          <p:nvSpPr>
            <p:cNvPr id="52" name="Oval 51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3" name="Straight Arrow Connector 52"/>
            <p:cNvCxnSpPr>
              <a:stCxn id="52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14981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 rot="13500000">
            <a:off x="4849351" y="3167133"/>
            <a:ext cx="890648" cy="890648"/>
            <a:chOff x="4849351" y="2820837"/>
            <a:chExt cx="890648" cy="890648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2" name="Oval 1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grp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Arrow Connector 5"/>
            <p:cNvCxnSpPr>
              <a:stCxn id="2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grpFill/>
            <a:ln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 rot="5400000">
            <a:off x="3684852" y="3134142"/>
            <a:ext cx="544352" cy="1204172"/>
            <a:chOff x="3760647" y="3167133"/>
            <a:chExt cx="544352" cy="1204172"/>
          </a:xfrm>
          <a:solidFill>
            <a:schemeClr val="bg1">
              <a:lumMod val="65000"/>
            </a:schemeClr>
          </a:solidFill>
        </p:grpSpPr>
        <p:sp>
          <p:nvSpPr>
            <p:cNvPr id="4" name="Oval 3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Arrow Connector 8"/>
            <p:cNvCxnSpPr>
              <a:stCxn id="4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 rot="5400000">
            <a:off x="5049090" y="4754641"/>
            <a:ext cx="544352" cy="1204172"/>
            <a:chOff x="3760647" y="3167133"/>
            <a:chExt cx="544352" cy="1204172"/>
          </a:xfrm>
          <a:solidFill>
            <a:schemeClr val="bg1">
              <a:lumMod val="65000"/>
            </a:schemeClr>
          </a:solidFill>
        </p:grpSpPr>
        <p:sp>
          <p:nvSpPr>
            <p:cNvPr id="11" name="Oval 10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Arrow Connector 12"/>
            <p:cNvCxnSpPr>
              <a:stCxn id="11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 rot="5400000">
            <a:off x="4425853" y="1653488"/>
            <a:ext cx="544352" cy="1204172"/>
            <a:chOff x="3760647" y="3167133"/>
            <a:chExt cx="544352" cy="1204172"/>
          </a:xfrm>
          <a:solidFill>
            <a:schemeClr val="bg1">
              <a:lumMod val="65000"/>
            </a:schemeClr>
          </a:solidFill>
        </p:grpSpPr>
        <p:sp>
          <p:nvSpPr>
            <p:cNvPr id="15" name="Oval 14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Arrow Connector 16"/>
            <p:cNvCxnSpPr>
              <a:stCxn id="15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 rot="5400000">
            <a:off x="2303286" y="1985270"/>
            <a:ext cx="544352" cy="1204172"/>
            <a:chOff x="3760647" y="3167133"/>
            <a:chExt cx="544352" cy="1204172"/>
          </a:xfrm>
          <a:solidFill>
            <a:schemeClr val="bg1">
              <a:lumMod val="65000"/>
            </a:schemeClr>
          </a:solidFill>
        </p:grpSpPr>
        <p:sp>
          <p:nvSpPr>
            <p:cNvPr id="19" name="Oval 18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" name="Straight Arrow Connector 19"/>
            <p:cNvCxnSpPr>
              <a:stCxn id="19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 rot="5400000">
            <a:off x="6740239" y="2421913"/>
            <a:ext cx="544352" cy="1204172"/>
            <a:chOff x="3760647" y="3167133"/>
            <a:chExt cx="544352" cy="1204172"/>
          </a:xfrm>
          <a:solidFill>
            <a:schemeClr val="bg1">
              <a:lumMod val="65000"/>
            </a:schemeClr>
          </a:solidFill>
        </p:grpSpPr>
        <p:sp>
          <p:nvSpPr>
            <p:cNvPr id="22" name="Oval 21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Arrow Connector 22"/>
            <p:cNvCxnSpPr>
              <a:stCxn id="22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4" name="Group 23"/>
          <p:cNvGrpSpPr/>
          <p:nvPr/>
        </p:nvGrpSpPr>
        <p:grpSpPr>
          <a:xfrm rot="5400000">
            <a:off x="2318229" y="5018568"/>
            <a:ext cx="544352" cy="1204172"/>
            <a:chOff x="3760647" y="3167133"/>
            <a:chExt cx="544352" cy="1204172"/>
          </a:xfrm>
          <a:solidFill>
            <a:schemeClr val="bg1">
              <a:lumMod val="65000"/>
            </a:schemeClr>
          </a:solidFill>
        </p:grpSpPr>
        <p:sp>
          <p:nvSpPr>
            <p:cNvPr id="25" name="Oval 24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" name="Straight Arrow Connector 25"/>
            <p:cNvCxnSpPr>
              <a:stCxn id="25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 rot="5400000">
            <a:off x="1082712" y="723783"/>
            <a:ext cx="544352" cy="1204172"/>
            <a:chOff x="3760647" y="3167133"/>
            <a:chExt cx="544352" cy="1204172"/>
          </a:xfrm>
          <a:solidFill>
            <a:schemeClr val="bg1">
              <a:lumMod val="65000"/>
            </a:schemeClr>
          </a:solidFill>
        </p:grpSpPr>
        <p:sp>
          <p:nvSpPr>
            <p:cNvPr id="28" name="Oval 27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" name="Straight Arrow Connector 28"/>
            <p:cNvCxnSpPr>
              <a:stCxn id="28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 rot="5400000">
            <a:off x="6336449" y="738460"/>
            <a:ext cx="544352" cy="1204172"/>
            <a:chOff x="3760647" y="3167133"/>
            <a:chExt cx="544352" cy="1204172"/>
          </a:xfrm>
          <a:solidFill>
            <a:schemeClr val="bg1">
              <a:lumMod val="65000"/>
            </a:schemeClr>
          </a:solidFill>
        </p:grpSpPr>
        <p:sp>
          <p:nvSpPr>
            <p:cNvPr id="31" name="Oval 30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" name="Straight Arrow Connector 31"/>
            <p:cNvCxnSpPr>
              <a:stCxn id="31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3" name="Group 32"/>
          <p:cNvGrpSpPr/>
          <p:nvPr/>
        </p:nvGrpSpPr>
        <p:grpSpPr>
          <a:xfrm rot="5400000">
            <a:off x="7577706" y="5350890"/>
            <a:ext cx="544352" cy="1204172"/>
            <a:chOff x="3760647" y="3167133"/>
            <a:chExt cx="544352" cy="1204172"/>
          </a:xfrm>
          <a:solidFill>
            <a:schemeClr val="bg1">
              <a:lumMod val="65000"/>
            </a:schemeClr>
          </a:solidFill>
        </p:grpSpPr>
        <p:sp>
          <p:nvSpPr>
            <p:cNvPr id="34" name="Oval 33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Arrow Connector 34"/>
            <p:cNvCxnSpPr>
              <a:stCxn id="34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6" name="Group 35"/>
          <p:cNvGrpSpPr/>
          <p:nvPr/>
        </p:nvGrpSpPr>
        <p:grpSpPr>
          <a:xfrm rot="13500000">
            <a:off x="3562256" y="4926081"/>
            <a:ext cx="890648" cy="890648"/>
            <a:chOff x="4849351" y="2820837"/>
            <a:chExt cx="890648" cy="890648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37" name="Oval 36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grp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8" name="Straight Arrow Connector 37"/>
            <p:cNvCxnSpPr>
              <a:stCxn id="37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grpFill/>
            <a:ln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9" name="Group 38"/>
          <p:cNvGrpSpPr/>
          <p:nvPr/>
        </p:nvGrpSpPr>
        <p:grpSpPr>
          <a:xfrm rot="13500000">
            <a:off x="1328298" y="3872475"/>
            <a:ext cx="890648" cy="890648"/>
            <a:chOff x="4849351" y="2820837"/>
            <a:chExt cx="890648" cy="890648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40" name="Oval 39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grp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1" name="Straight Arrow Connector 40"/>
            <p:cNvCxnSpPr>
              <a:stCxn id="40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grpFill/>
            <a:ln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2" name="Group 41"/>
          <p:cNvGrpSpPr/>
          <p:nvPr/>
        </p:nvGrpSpPr>
        <p:grpSpPr>
          <a:xfrm rot="13500000">
            <a:off x="2793998" y="673853"/>
            <a:ext cx="890648" cy="890648"/>
            <a:chOff x="4849351" y="2820837"/>
            <a:chExt cx="890648" cy="890648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43" name="Oval 42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grp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" name="Straight Arrow Connector 43"/>
            <p:cNvCxnSpPr>
              <a:stCxn id="43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grpFill/>
            <a:ln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5" name="Group 44"/>
          <p:cNvGrpSpPr/>
          <p:nvPr/>
        </p:nvGrpSpPr>
        <p:grpSpPr>
          <a:xfrm rot="13500000">
            <a:off x="5073306" y="673853"/>
            <a:ext cx="890648" cy="890648"/>
            <a:chOff x="4849351" y="2820837"/>
            <a:chExt cx="890648" cy="890648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46" name="Oval 45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grp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7" name="Straight Arrow Connector 46"/>
            <p:cNvCxnSpPr>
              <a:stCxn id="46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grpFill/>
            <a:ln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8" name="Group 47"/>
          <p:cNvGrpSpPr/>
          <p:nvPr/>
        </p:nvGrpSpPr>
        <p:grpSpPr>
          <a:xfrm rot="13500000">
            <a:off x="6626403" y="4343538"/>
            <a:ext cx="890648" cy="890648"/>
            <a:chOff x="4849351" y="2820837"/>
            <a:chExt cx="890648" cy="890648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49" name="Oval 48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grp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0" name="Straight Arrow Connector 49"/>
            <p:cNvCxnSpPr>
              <a:stCxn id="49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grpFill/>
            <a:ln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1" name="Group 50"/>
          <p:cNvGrpSpPr/>
          <p:nvPr/>
        </p:nvGrpSpPr>
        <p:grpSpPr>
          <a:xfrm rot="13500000">
            <a:off x="7700838" y="1490016"/>
            <a:ext cx="890648" cy="890648"/>
            <a:chOff x="4849351" y="2820837"/>
            <a:chExt cx="890648" cy="890648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52" name="Oval 51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grp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3" name="Straight Arrow Connector 52"/>
            <p:cNvCxnSpPr>
              <a:stCxn id="52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grpFill/>
            <a:ln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83851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MRIMethods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738" y="21265"/>
            <a:ext cx="14786593" cy="742630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305842" y="167115"/>
            <a:ext cx="4066701" cy="51805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892732" y="167115"/>
            <a:ext cx="50628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Cortical measurements: task at fixation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79475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MRIMethods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738" y="21265"/>
            <a:ext cx="14786593" cy="742630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01534" y="4287322"/>
            <a:ext cx="553709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11 observers, asynchronous task at fixation</a:t>
            </a:r>
          </a:p>
          <a:p>
            <a:endParaRPr lang="en-US" sz="2400" dirty="0"/>
          </a:p>
          <a:p>
            <a:r>
              <a:rPr lang="en-US" sz="2400" dirty="0" smtClean="0"/>
              <a:t>800+ trials (20 per experimental condition)</a:t>
            </a:r>
          </a:p>
          <a:p>
            <a:endParaRPr lang="en-US" sz="2400" dirty="0"/>
          </a:p>
          <a:p>
            <a:r>
              <a:rPr lang="en-US" sz="2400" dirty="0" smtClean="0"/>
              <a:t>1 </a:t>
            </a:r>
            <a:r>
              <a:rPr lang="en-US" sz="2400" dirty="0" err="1" smtClean="0"/>
              <a:t>hr</a:t>
            </a:r>
            <a:r>
              <a:rPr lang="en-US" sz="2400" dirty="0" smtClean="0"/>
              <a:t> </a:t>
            </a:r>
            <a:r>
              <a:rPr lang="en-US" sz="2400" dirty="0" err="1" smtClean="0"/>
              <a:t>retinotopy</a:t>
            </a:r>
            <a:endParaRPr lang="en-US" sz="2400" dirty="0"/>
          </a:p>
          <a:p>
            <a:r>
              <a:rPr lang="en-US" sz="2400" dirty="0" smtClean="0"/>
              <a:t>4 x 2 </a:t>
            </a:r>
            <a:r>
              <a:rPr lang="en-US" sz="2400" dirty="0" err="1" smtClean="0"/>
              <a:t>hr</a:t>
            </a:r>
            <a:r>
              <a:rPr lang="en-US" sz="2400" dirty="0" smtClean="0"/>
              <a:t> scanning sessions</a:t>
            </a:r>
          </a:p>
        </p:txBody>
      </p:sp>
      <p:sp>
        <p:nvSpPr>
          <p:cNvPr id="4" name="Rectangle 3"/>
          <p:cNvSpPr/>
          <p:nvPr/>
        </p:nvSpPr>
        <p:spPr>
          <a:xfrm>
            <a:off x="2305842" y="167115"/>
            <a:ext cx="4066701" cy="51805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892732" y="167115"/>
            <a:ext cx="50628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Cortical measurements: task at fixation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40054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1.ai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4402" y="0"/>
            <a:ext cx="5459598" cy="4122106"/>
          </a:xfrm>
          <a:prstGeom prst="rect">
            <a:avLst/>
          </a:prstGeom>
        </p:spPr>
      </p:pic>
      <p:pic>
        <p:nvPicPr>
          <p:cNvPr id="3" name="Picture 2" descr="MT.ai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886" y="3338231"/>
            <a:ext cx="5014252" cy="330532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618768" y="229170"/>
            <a:ext cx="240349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/>
              <a:t>Area </a:t>
            </a:r>
            <a:r>
              <a:rPr lang="en-US" sz="5400" dirty="0" smtClean="0">
                <a:solidFill>
                  <a:schemeClr val="accent6"/>
                </a:solidFill>
              </a:rPr>
              <a:t>V1</a:t>
            </a:r>
            <a:endParaRPr lang="en-US" sz="5400" dirty="0">
              <a:solidFill>
                <a:schemeClr val="accent6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55981" y="5720229"/>
            <a:ext cx="258913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/>
              <a:t>Area </a:t>
            </a:r>
            <a:r>
              <a:rPr lang="en-US" sz="5400" dirty="0" smtClean="0">
                <a:solidFill>
                  <a:schemeClr val="accent4"/>
                </a:solidFill>
              </a:rPr>
              <a:t>MT</a:t>
            </a:r>
            <a:endParaRPr lang="en-US" sz="54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8091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1.ai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1948" y="0"/>
            <a:ext cx="1992052" cy="1504039"/>
          </a:xfrm>
          <a:prstGeom prst="rect">
            <a:avLst/>
          </a:prstGeom>
        </p:spPr>
      </p:pic>
      <p:pic>
        <p:nvPicPr>
          <p:cNvPr id="3" name="Picture 2" descr="MT.ai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886" y="5431251"/>
            <a:ext cx="1839095" cy="1212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971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1.ai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1948" y="0"/>
            <a:ext cx="1992052" cy="1504039"/>
          </a:xfrm>
          <a:prstGeom prst="rect">
            <a:avLst/>
          </a:prstGeom>
        </p:spPr>
      </p:pic>
      <p:pic>
        <p:nvPicPr>
          <p:cNvPr id="3" name="Picture 2" descr="MT.ai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886" y="5431251"/>
            <a:ext cx="1839095" cy="121230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20824" y="2293922"/>
            <a:ext cx="770235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Within-subject analysis: display average across subjects</a:t>
            </a:r>
          </a:p>
          <a:p>
            <a:pPr algn="ctr"/>
            <a:endParaRPr lang="en-US" sz="2400" dirty="0"/>
          </a:p>
          <a:p>
            <a:pPr algn="ctr"/>
            <a:endParaRPr lang="en-US" sz="2400" dirty="0"/>
          </a:p>
          <a:p>
            <a:pPr algn="ctr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87112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1.ai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1948" y="0"/>
            <a:ext cx="1992052" cy="1504039"/>
          </a:xfrm>
          <a:prstGeom prst="rect">
            <a:avLst/>
          </a:prstGeom>
        </p:spPr>
      </p:pic>
      <p:pic>
        <p:nvPicPr>
          <p:cNvPr id="3" name="Picture 2" descr="MT.ai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886" y="5431251"/>
            <a:ext cx="1839095" cy="121230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20824" y="2293922"/>
            <a:ext cx="770235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Within-subject analysis: display average across subjects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 err="1" smtClean="0"/>
              <a:t>Timecourses</a:t>
            </a:r>
            <a:r>
              <a:rPr lang="en-US" sz="2400" dirty="0" smtClean="0"/>
              <a:t> were averaged across ROIs</a:t>
            </a:r>
          </a:p>
          <a:p>
            <a:pPr algn="ctr"/>
            <a:endParaRPr lang="en-US" sz="2400" dirty="0"/>
          </a:p>
          <a:p>
            <a:pPr algn="ctr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24149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on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1250950"/>
            <a:ext cx="5524500" cy="43561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545167" y="79583"/>
            <a:ext cx="39659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/>
              <a:t>Contrast</a:t>
            </a:r>
            <a:endParaRPr lang="en-US" sz="4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3400" y="1244600"/>
            <a:ext cx="5524500" cy="435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855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1.ai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1948" y="0"/>
            <a:ext cx="1992052" cy="1504039"/>
          </a:xfrm>
          <a:prstGeom prst="rect">
            <a:avLst/>
          </a:prstGeom>
        </p:spPr>
      </p:pic>
      <p:pic>
        <p:nvPicPr>
          <p:cNvPr id="3" name="Picture 2" descr="MT.ai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886" y="5431251"/>
            <a:ext cx="1839095" cy="121230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20824" y="2293922"/>
            <a:ext cx="770235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Within-subject analysis: display average across subjects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 err="1" smtClean="0"/>
              <a:t>Timecourses</a:t>
            </a:r>
            <a:r>
              <a:rPr lang="en-US" sz="2400" dirty="0" smtClean="0"/>
              <a:t> were averaged across ROIs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 smtClean="0"/>
              <a:t>Deconvolution (GLM/finite impulse response) used to obtain separated per-condition measurements</a:t>
            </a:r>
            <a:endParaRPr lang="en-US" sz="2400" dirty="0"/>
          </a:p>
          <a:p>
            <a:pPr algn="ctr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61185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V1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1948" y="0"/>
            <a:ext cx="1992052" cy="1504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90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26" y="63898"/>
            <a:ext cx="4318000" cy="3251200"/>
          </a:xfrm>
          <a:prstGeom prst="rect">
            <a:avLst/>
          </a:prstGeom>
        </p:spPr>
      </p:pic>
      <p:pic>
        <p:nvPicPr>
          <p:cNvPr id="16" name="Picture 15" descr="V1.ai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1948" y="0"/>
            <a:ext cx="1992052" cy="1504039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421470" y="77625"/>
            <a:ext cx="12399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6"/>
                </a:solidFill>
              </a:rPr>
              <a:t>Contrast</a:t>
            </a:r>
            <a:endParaRPr lang="en-US" sz="24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9404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5914020" y="3236103"/>
            <a:ext cx="15288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4"/>
                </a:solidFill>
              </a:rPr>
              <a:t>Coherence</a:t>
            </a:r>
            <a:endParaRPr lang="en-US" sz="2400" dirty="0">
              <a:solidFill>
                <a:schemeClr val="accent4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9428" y="3466935"/>
            <a:ext cx="4318000" cy="32512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26" y="63898"/>
            <a:ext cx="4318000" cy="3251200"/>
          </a:xfrm>
          <a:prstGeom prst="rect">
            <a:avLst/>
          </a:prstGeom>
        </p:spPr>
      </p:pic>
      <p:pic>
        <p:nvPicPr>
          <p:cNvPr id="16" name="Picture 15" descr="V1.ai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1948" y="0"/>
            <a:ext cx="1992052" cy="1504039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421470" y="77625"/>
            <a:ext cx="12399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6"/>
                </a:solidFill>
              </a:rPr>
              <a:t>Contrast</a:t>
            </a:r>
            <a:endParaRPr lang="en-US" sz="24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313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5914020" y="3406225"/>
            <a:ext cx="15288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4"/>
                </a:solidFill>
              </a:rPr>
              <a:t>Coherence</a:t>
            </a:r>
            <a:endParaRPr lang="en-US" sz="2400" dirty="0">
              <a:solidFill>
                <a:schemeClr val="accent4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9428" y="3466935"/>
            <a:ext cx="4318000" cy="32512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30" y="3536177"/>
            <a:ext cx="4318000" cy="32512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82407" y="3406225"/>
            <a:ext cx="21180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Stimulus length</a:t>
            </a:r>
            <a:endParaRPr lang="en-US" sz="2400" dirty="0"/>
          </a:p>
        </p:txBody>
      </p:sp>
      <p:sp>
        <p:nvSpPr>
          <p:cNvPr id="13" name="TextBox 12"/>
          <p:cNvSpPr txBox="1"/>
          <p:nvPr/>
        </p:nvSpPr>
        <p:spPr>
          <a:xfrm>
            <a:off x="1421470" y="77625"/>
            <a:ext cx="12399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6"/>
                </a:solidFill>
              </a:rPr>
              <a:t>Contrast</a:t>
            </a:r>
            <a:endParaRPr lang="en-US" sz="2400" dirty="0">
              <a:solidFill>
                <a:schemeClr val="accent6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26" y="63898"/>
            <a:ext cx="4318000" cy="3251200"/>
          </a:xfrm>
          <a:prstGeom prst="rect">
            <a:avLst/>
          </a:prstGeom>
        </p:spPr>
      </p:pic>
      <p:pic>
        <p:nvPicPr>
          <p:cNvPr id="15" name="Picture 14" descr="V1.ai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1948" y="0"/>
            <a:ext cx="1992052" cy="1504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731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V1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26" y="0"/>
            <a:ext cx="1549373" cy="1169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010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V1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26" y="0"/>
            <a:ext cx="1549373" cy="11698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886095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498651" y="142306"/>
            <a:ext cx="5192234" cy="664126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67878"/>
            <a:ext cx="2647507" cy="435172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17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V1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26" y="0"/>
            <a:ext cx="1549373" cy="11698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886095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498651" y="142306"/>
            <a:ext cx="5192234" cy="664126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80484" y="67878"/>
            <a:ext cx="1967023" cy="435172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12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V1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26" y="0"/>
            <a:ext cx="1549373" cy="11698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886095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498651" y="142306"/>
            <a:ext cx="5192234" cy="664126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119963" y="67878"/>
            <a:ext cx="1527544" cy="435172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36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V1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26" y="0"/>
            <a:ext cx="1549373" cy="11698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886095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498651" y="142306"/>
            <a:ext cx="5192234" cy="664126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1470" y="1169808"/>
            <a:ext cx="43180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283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oh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1250950"/>
            <a:ext cx="5524500" cy="43561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45167" y="79583"/>
            <a:ext cx="39659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smtClean="0"/>
              <a:t>Coherence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776199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V1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26" y="0"/>
            <a:ext cx="1549373" cy="11698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886095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498651" y="142306"/>
            <a:ext cx="5192234" cy="664126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425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V1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26" y="0"/>
            <a:ext cx="1549373" cy="11698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886095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498651" y="142306"/>
            <a:ext cx="5192234" cy="622659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305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V1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26" y="0"/>
            <a:ext cx="1549373" cy="11698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886095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498651" y="142307"/>
            <a:ext cx="5192234" cy="589698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331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V1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26" y="0"/>
            <a:ext cx="1549373" cy="11698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886095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498651" y="142307"/>
            <a:ext cx="5192234" cy="485499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659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V1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26" y="0"/>
            <a:ext cx="1549373" cy="11698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886095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498651" y="142306"/>
            <a:ext cx="5192234" cy="451475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26" y="1548165"/>
            <a:ext cx="43180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579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V1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26" y="0"/>
            <a:ext cx="1549373" cy="11698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886095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498651" y="142306"/>
            <a:ext cx="5192234" cy="451475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714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V1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26" y="0"/>
            <a:ext cx="1549373" cy="11698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8860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097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MT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9219" y="1905796"/>
            <a:ext cx="1885537" cy="12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90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421470" y="77625"/>
            <a:ext cx="12399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6"/>
                </a:solidFill>
              </a:rPr>
              <a:t>Contrast</a:t>
            </a:r>
            <a:endParaRPr lang="en-US" sz="2400" dirty="0">
              <a:solidFill>
                <a:schemeClr val="accent6"/>
              </a:solidFill>
            </a:endParaRPr>
          </a:p>
        </p:txBody>
      </p:sp>
      <p:pic>
        <p:nvPicPr>
          <p:cNvPr id="11" name="Picture 10" descr="MT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9219" y="1905796"/>
            <a:ext cx="1885537" cy="124292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33" y="0"/>
            <a:ext cx="43180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360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5914020" y="3406225"/>
            <a:ext cx="15288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4"/>
                </a:solidFill>
              </a:rPr>
              <a:t>Coherence</a:t>
            </a:r>
            <a:endParaRPr lang="en-US" sz="2400" dirty="0">
              <a:solidFill>
                <a:schemeClr val="accent4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421470" y="77625"/>
            <a:ext cx="12399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6"/>
                </a:solidFill>
              </a:rPr>
              <a:t>Contrast</a:t>
            </a:r>
            <a:endParaRPr lang="en-US" sz="2400" dirty="0">
              <a:solidFill>
                <a:schemeClr val="accent6"/>
              </a:solidFill>
            </a:endParaRPr>
          </a:p>
        </p:txBody>
      </p:sp>
      <p:pic>
        <p:nvPicPr>
          <p:cNvPr id="11" name="Picture 10" descr="MT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9219" y="1905796"/>
            <a:ext cx="1885537" cy="124292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33" y="0"/>
            <a:ext cx="4318000" cy="32512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9428" y="3551276"/>
            <a:ext cx="43180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899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53" y="2214378"/>
            <a:ext cx="3080821" cy="2429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29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5914020" y="3406225"/>
            <a:ext cx="15288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4"/>
                </a:solidFill>
              </a:rPr>
              <a:t>Coherence</a:t>
            </a:r>
            <a:endParaRPr lang="en-US" sz="2400" dirty="0">
              <a:solidFill>
                <a:schemeClr val="accent4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82407" y="3406225"/>
            <a:ext cx="21180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Stimulus length</a:t>
            </a:r>
            <a:endParaRPr lang="en-US" sz="2400" dirty="0"/>
          </a:p>
        </p:txBody>
      </p:sp>
      <p:sp>
        <p:nvSpPr>
          <p:cNvPr id="13" name="TextBox 12"/>
          <p:cNvSpPr txBox="1"/>
          <p:nvPr/>
        </p:nvSpPr>
        <p:spPr>
          <a:xfrm>
            <a:off x="1421470" y="77625"/>
            <a:ext cx="12399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6"/>
                </a:solidFill>
              </a:rPr>
              <a:t>Contrast</a:t>
            </a:r>
            <a:endParaRPr lang="en-US" sz="2400" dirty="0">
              <a:solidFill>
                <a:schemeClr val="accent6"/>
              </a:solidFill>
            </a:endParaRPr>
          </a:p>
        </p:txBody>
      </p:sp>
      <p:pic>
        <p:nvPicPr>
          <p:cNvPr id="11" name="Picture 10" descr="MT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9219" y="1905796"/>
            <a:ext cx="1885537" cy="124292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33" y="0"/>
            <a:ext cx="4318000" cy="32512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9428" y="3551276"/>
            <a:ext cx="4318000" cy="32512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286" y="3551276"/>
            <a:ext cx="43180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31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T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381" y="5414540"/>
            <a:ext cx="1885537" cy="124292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905" y="0"/>
            <a:ext cx="7886095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785190" y="206101"/>
            <a:ext cx="5192234" cy="451475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092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T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381" y="5414540"/>
            <a:ext cx="1885537" cy="124292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905" y="0"/>
            <a:ext cx="78860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313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67023" y="2764465"/>
            <a:ext cx="529501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Neural response model for cortical measurements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04341603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09084" y="-1216097"/>
            <a:ext cx="6033977" cy="6033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9400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8247" y="-1392865"/>
            <a:ext cx="6858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09084" y="-1216097"/>
            <a:ext cx="6033977" cy="6033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26258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8247" y="-1392865"/>
            <a:ext cx="6858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09084" y="-1216097"/>
            <a:ext cx="6033977" cy="603397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4588919" y="3774557"/>
                <a:ext cx="2011128" cy="2984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𝑅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𝑐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𝑠𝑙𝑜𝑝𝑒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𝑐</m:t>
                      </m:r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8919" y="3774557"/>
                <a:ext cx="2011128" cy="298415"/>
              </a:xfrm>
              <a:prstGeom prst="rect">
                <a:avLst/>
              </a:prstGeom>
              <a:blipFill rotWithShape="0">
                <a:blip r:embed="rId4"/>
                <a:stretch>
                  <a:fillRect l="-2121" r="-606" b="-265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588919" y="4352100"/>
                <a:ext cx="2318006" cy="64254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𝑅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𝑐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</a:rPr>
                        <m:t>𝛼</m:t>
                      </m:r>
                      <m:f>
                        <m:f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charset="0"/>
                                </a:rPr>
                                <m:t>𝑝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𝑞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charset="0"/>
                                </a:rPr>
                                <m:t>𝑞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50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charset="0"/>
                                </a:rPr>
                                <m:t>𝑞</m:t>
                              </m:r>
                            </m:sup>
                          </m:sSubSup>
                        </m:den>
                      </m:f>
                      <m:r>
                        <a:rPr lang="en-US" b="0" i="0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 smtClean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8919" y="4352100"/>
                <a:ext cx="2318006" cy="642548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5759661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8247" y="-1392865"/>
            <a:ext cx="6858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09084" y="-1216097"/>
            <a:ext cx="6033977" cy="603397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4588919" y="3774557"/>
                <a:ext cx="2011128" cy="2984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𝑅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𝑐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𝑠𝑙𝑜𝑝𝑒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𝑐</m:t>
                      </m:r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8919" y="3774557"/>
                <a:ext cx="2011128" cy="298415"/>
              </a:xfrm>
              <a:prstGeom prst="rect">
                <a:avLst/>
              </a:prstGeom>
              <a:blipFill rotWithShape="0">
                <a:blip r:embed="rId4"/>
                <a:stretch>
                  <a:fillRect l="-2121" r="-606" b="-265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588919" y="4352100"/>
                <a:ext cx="2318006" cy="64254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𝑅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𝑐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</a:rPr>
                        <m:t>𝛼</m:t>
                      </m:r>
                      <m:f>
                        <m:f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charset="0"/>
                                </a:rPr>
                                <m:t>𝑝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𝑞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charset="0"/>
                                </a:rPr>
                                <m:t>𝑞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50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charset="0"/>
                                </a:rPr>
                                <m:t>𝑞</m:t>
                              </m:r>
                            </m:sup>
                          </m:sSubSup>
                        </m:den>
                      </m:f>
                      <m:r>
                        <a:rPr lang="en-US" b="0" i="0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 smtClean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8919" y="4352100"/>
                <a:ext cx="2318006" cy="642548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4282041" y="5262366"/>
                <a:ext cx="3300775" cy="3181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𝑅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charset="0"/>
                            </a:rPr>
                            <m:t>Δ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𝑐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</a:rPr>
                        <m:t>𝑅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𝑝𝑒𝑑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charset="0"/>
                            </a:rPr>
                            <m:t>Δ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𝑐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−</m:t>
                      </m:r>
                      <m:r>
                        <a:rPr lang="en-US" b="0" i="1" smtClean="0">
                          <a:latin typeface="Cambria Math" charset="0"/>
                        </a:rPr>
                        <m:t>𝑅</m:t>
                      </m:r>
                      <m:r>
                        <a:rPr lang="en-US" b="0" i="1" smtClean="0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𝑐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𝑝𝑒𝑑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 smtClean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2041" y="5262366"/>
                <a:ext cx="3300775" cy="318164"/>
              </a:xfrm>
              <a:prstGeom prst="rect">
                <a:avLst/>
              </a:prstGeom>
              <a:blipFill rotWithShape="0">
                <a:blip r:embed="rId6"/>
                <a:stretch>
                  <a:fillRect l="-1107" r="-2214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93671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8247" y="-1392865"/>
            <a:ext cx="6858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09084" y="-1216097"/>
            <a:ext cx="6033977" cy="603397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4588919" y="3774557"/>
                <a:ext cx="2011128" cy="2984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𝑅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𝑠𝑙𝑜𝑝𝑒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𝑠</m:t>
                      </m:r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8919" y="3774557"/>
                <a:ext cx="2011128" cy="298415"/>
              </a:xfrm>
              <a:prstGeom prst="rect">
                <a:avLst/>
              </a:prstGeom>
              <a:blipFill rotWithShape="0">
                <a:blip r:embed="rId4"/>
                <a:stretch>
                  <a:fillRect l="-2121" r="-606" b="-265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588919" y="4352100"/>
                <a:ext cx="2318006" cy="64254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𝑅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𝛼</m:t>
                      </m:r>
                      <m:f>
                        <m:f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charset="0"/>
                                </a:rPr>
                                <m:t>𝑝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𝑞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charset="0"/>
                                </a:rPr>
                                <m:t>𝑞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50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charset="0"/>
                                </a:rPr>
                                <m:t>𝑞</m:t>
                              </m:r>
                            </m:sup>
                          </m:sSubSup>
                        </m:den>
                      </m:f>
                      <m:r>
                        <a:rPr lang="en-US" b="0" i="0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 smtClean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8919" y="4352100"/>
                <a:ext cx="2318006" cy="642548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4282041" y="5262366"/>
                <a:ext cx="3300775" cy="3181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𝑅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charset="0"/>
                            </a:rPr>
                            <m:t>Δ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</a:rPr>
                        <m:t>𝑅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𝑝𝑒𝑑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charset="0"/>
                            </a:rPr>
                            <m:t>Δ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−</m:t>
                      </m:r>
                      <m:r>
                        <a:rPr lang="en-US" b="0" i="1" smtClean="0">
                          <a:latin typeface="Cambria Math" charset="0"/>
                        </a:rPr>
                        <m:t>𝑅</m:t>
                      </m:r>
                      <m:r>
                        <a:rPr lang="en-US" b="0" i="1" smtClean="0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𝑠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𝑝𝑒𝑑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 smtClean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2041" y="5262366"/>
                <a:ext cx="3300775" cy="318164"/>
              </a:xfrm>
              <a:prstGeom prst="rect">
                <a:avLst/>
              </a:prstGeom>
              <a:blipFill rotWithShape="0">
                <a:blip r:embed="rId6"/>
                <a:stretch>
                  <a:fillRect l="-1107" r="-2214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3699546" y="6025016"/>
                <a:ext cx="480740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𝐸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charset="0"/>
                                </a:rPr>
                                <m:t>Δ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𝑐𝑜𝑛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charset="0"/>
                            </a:rPr>
                            <m:t>Δ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𝑐𝑜h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</a:rPr>
                        <m:t>𝑅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charset="0"/>
                            </a:rPr>
                            <m:t>Δ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𝑐𝑜𝑛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r>
                        <a:rPr lang="en-US" b="0" i="1" smtClean="0">
                          <a:latin typeface="Cambria Math" charset="0"/>
                        </a:rPr>
                        <m:t>𝑅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charset="0"/>
                            </a:rPr>
                            <m:t>Δ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𝑐𝑜h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𝑜𝑛𝑠𝑒𝑡</m:t>
                          </m:r>
                        </m:sub>
                      </m:sSub>
                    </m:oMath>
                  </m:oMathPara>
                </a14:m>
                <a:endParaRPr lang="en-US" dirty="0" smtClean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9546" y="6025016"/>
                <a:ext cx="4807406" cy="276999"/>
              </a:xfrm>
              <a:prstGeom prst="rect">
                <a:avLst/>
              </a:prstGeom>
              <a:blipFill rotWithShape="0">
                <a:blip r:embed="rId7"/>
                <a:stretch>
                  <a:fillRect l="-635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3505234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6944" y="2647508"/>
            <a:ext cx="5959549" cy="595954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8247" y="-1392865"/>
            <a:ext cx="6858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09084" y="-1216097"/>
            <a:ext cx="6033977" cy="603397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273544" y="5188136"/>
                <a:ext cx="4680448" cy="5581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𝐸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charset="0"/>
                                </a:rPr>
                                <m:t>Δ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𝑐𝑜𝑛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charset="0"/>
                            </a:rPr>
                            <m:t>Δ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𝑐𝑜h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𝑙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</a:rPr>
                        <m:t>𝑙</m:t>
                      </m:r>
                      <m:sSup>
                        <m:sSup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p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charset="0"/>
                                </a:rPr>
                                <m:t>𝑙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charset="0"/>
                                </a:rPr>
                                <m:t>500</m:t>
                              </m:r>
                            </m:den>
                          </m:f>
                        </m:e>
                        <m:sup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−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𝜅</m:t>
                          </m:r>
                        </m:sup>
                      </m:sSup>
                      <m:r>
                        <a:rPr lang="en-US" b="0" i="1" smtClean="0">
                          <a:latin typeface="Cambria Math" charset="0"/>
                        </a:rPr>
                        <m:t>∗</m:t>
                      </m:r>
                      <m:r>
                        <a:rPr lang="en-US" b="0" i="1" smtClean="0">
                          <a:latin typeface="Cambria Math" charset="0"/>
                        </a:rPr>
                        <m:t>𝐸</m:t>
                      </m:r>
                      <m:r>
                        <a:rPr lang="en-US" b="0" i="1" smtClean="0">
                          <a:latin typeface="Cambria Math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charset="0"/>
                        </a:rPr>
                        <m:t>Δ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𝑐𝑜𝑛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charset="0"/>
                        </a:rPr>
                        <m:t>Δ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𝑐𝑜h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 smtClean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3544" y="5188136"/>
                <a:ext cx="4680448" cy="55810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044713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53" y="2214378"/>
            <a:ext cx="3080821" cy="2429245"/>
          </a:xfrm>
          <a:prstGeom prst="rect">
            <a:avLst/>
          </a:prstGeom>
        </p:spPr>
      </p:pic>
      <p:pic>
        <p:nvPicPr>
          <p:cNvPr id="5" name="Picture 4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1400" y="2785730"/>
            <a:ext cx="2804158" cy="1286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136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6944" y="2647508"/>
            <a:ext cx="5959549" cy="595954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1946" y="1159834"/>
            <a:ext cx="8610601" cy="861060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8247" y="-1392865"/>
            <a:ext cx="6858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09084" y="-1216097"/>
            <a:ext cx="6033977" cy="6033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32537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701" y="0"/>
            <a:ext cx="41123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963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701" y="0"/>
            <a:ext cx="4112381" cy="6858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1111" y="0"/>
            <a:ext cx="41123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160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" y="723900"/>
            <a:ext cx="9004300" cy="539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367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4441761" y="2346455"/>
            <a:ext cx="1678678" cy="1765004"/>
            <a:chOff x="2612779" y="965200"/>
            <a:chExt cx="3011242" cy="316609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1902854" y="2692512"/>
            <a:ext cx="2317015" cy="1826980"/>
            <a:chOff x="-1179331" y="2001168"/>
            <a:chExt cx="4957983" cy="3909398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9331" y="2001168"/>
              <a:ext cx="4957983" cy="3909398"/>
            </a:xfrm>
            <a:prstGeom prst="rect">
              <a:avLst/>
            </a:prstGeom>
          </p:spPr>
        </p:pic>
        <p:sp>
          <p:nvSpPr>
            <p:cNvPr id="30" name="Oval 29"/>
            <p:cNvSpPr/>
            <p:nvPr/>
          </p:nvSpPr>
          <p:spPr>
            <a:xfrm>
              <a:off x="1580480" y="2294461"/>
              <a:ext cx="1709198" cy="170919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241361" y="1393212"/>
            <a:ext cx="640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Goal: A model of how voxels </a:t>
            </a:r>
            <a:r>
              <a:rPr lang="en-US" i="1" dirty="0" smtClean="0"/>
              <a:t>represent </a:t>
            </a:r>
            <a:r>
              <a:rPr lang="en-US" dirty="0" smtClean="0"/>
              <a:t>(encode) contrast and motion coherence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1241360" y="4523580"/>
            <a:ext cx="65735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AutoNum type="arabicPeriod"/>
            </a:pPr>
            <a:r>
              <a:rPr lang="en-US" dirty="0" smtClean="0"/>
              <a:t>Voxel representation as measured from cortical signals with fMRI</a:t>
            </a:r>
          </a:p>
          <a:p>
            <a:pPr marL="342900" indent="-342900" algn="ctr">
              <a:buAutoNum type="arabicPeriod"/>
            </a:pPr>
            <a:endParaRPr lang="en-US" dirty="0" smtClean="0"/>
          </a:p>
          <a:p>
            <a:pPr marL="342900" indent="-342900" algn="ctr">
              <a:buAutoNum type="arabicPeriod"/>
            </a:pP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Prediction and comparison to a behavioral measure of visibility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0270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4441761" y="2346455"/>
            <a:ext cx="1678678" cy="1765004"/>
            <a:chOff x="2612779" y="965200"/>
            <a:chExt cx="3011242" cy="316609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1902854" y="2692512"/>
            <a:ext cx="2317015" cy="1826980"/>
            <a:chOff x="-1179331" y="2001168"/>
            <a:chExt cx="4957983" cy="3909398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9331" y="2001168"/>
              <a:ext cx="4957983" cy="3909398"/>
            </a:xfrm>
            <a:prstGeom prst="rect">
              <a:avLst/>
            </a:prstGeom>
          </p:spPr>
        </p:pic>
        <p:sp>
          <p:nvSpPr>
            <p:cNvPr id="30" name="Oval 29"/>
            <p:cNvSpPr/>
            <p:nvPr/>
          </p:nvSpPr>
          <p:spPr>
            <a:xfrm>
              <a:off x="1580480" y="2294461"/>
              <a:ext cx="1709198" cy="170919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241361" y="1393212"/>
            <a:ext cx="640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Goal: A model of how voxels </a:t>
            </a:r>
            <a:r>
              <a:rPr lang="en-US" i="1" dirty="0" smtClean="0"/>
              <a:t>represent </a:t>
            </a:r>
            <a:r>
              <a:rPr lang="en-US" dirty="0" smtClean="0"/>
              <a:t>(encode) contrast and motion coherence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1241360" y="4523580"/>
            <a:ext cx="65735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AutoNum type="arabicPeriod"/>
            </a:pP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Voxel representation as measured from cortical signals with fMRI</a:t>
            </a:r>
          </a:p>
          <a:p>
            <a:pPr marL="342900" indent="-342900" algn="ctr">
              <a:buAutoNum type="arabicPeriod"/>
            </a:pPr>
            <a:endParaRPr lang="en-US" dirty="0" smtClean="0"/>
          </a:p>
          <a:p>
            <a:pPr marL="342900" indent="-342900" algn="ctr">
              <a:buAutoNum type="arabicPeriod"/>
            </a:pPr>
            <a:r>
              <a:rPr lang="en-US" dirty="0" smtClean="0"/>
              <a:t>Prediction and comparison to a behavioral measure of visibility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3869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 rot="13500000">
            <a:off x="2637442" y="3368699"/>
            <a:ext cx="890648" cy="890648"/>
            <a:chOff x="4849351" y="2820837"/>
            <a:chExt cx="890648" cy="890648"/>
          </a:xfrm>
        </p:grpSpPr>
        <p:sp>
          <p:nvSpPr>
            <p:cNvPr id="2" name="Oval 1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Arrow Connector 5"/>
            <p:cNvCxnSpPr>
              <a:stCxn id="2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 rot="5400000">
            <a:off x="2046053" y="3744249"/>
            <a:ext cx="544352" cy="1204172"/>
            <a:chOff x="3760647" y="3167133"/>
            <a:chExt cx="544352" cy="1204172"/>
          </a:xfrm>
        </p:grpSpPr>
        <p:sp>
          <p:nvSpPr>
            <p:cNvPr id="4" name="Oval 3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Arrow Connector 8"/>
            <p:cNvCxnSpPr>
              <a:stCxn id="4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 rot="5400000">
            <a:off x="1093443" y="4514539"/>
            <a:ext cx="544352" cy="1204172"/>
            <a:chOff x="3760647" y="3167133"/>
            <a:chExt cx="544352" cy="1204172"/>
          </a:xfrm>
        </p:grpSpPr>
        <p:sp>
          <p:nvSpPr>
            <p:cNvPr id="11" name="Oval 10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Arrow Connector 12"/>
            <p:cNvCxnSpPr>
              <a:stCxn id="11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 rot="5400000">
            <a:off x="1716143" y="1638761"/>
            <a:ext cx="544352" cy="1204172"/>
            <a:chOff x="3760647" y="3167133"/>
            <a:chExt cx="544352" cy="1204172"/>
          </a:xfrm>
        </p:grpSpPr>
        <p:sp>
          <p:nvSpPr>
            <p:cNvPr id="15" name="Oval 14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Arrow Connector 16"/>
            <p:cNvCxnSpPr>
              <a:stCxn id="15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 rot="5400000">
            <a:off x="2214321" y="573637"/>
            <a:ext cx="544352" cy="1204172"/>
            <a:chOff x="3760647" y="3167133"/>
            <a:chExt cx="544352" cy="1204172"/>
          </a:xfrm>
        </p:grpSpPr>
        <p:sp>
          <p:nvSpPr>
            <p:cNvPr id="19" name="Oval 18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" name="Straight Arrow Connector 19"/>
            <p:cNvCxnSpPr>
              <a:stCxn id="19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 rot="5400000">
            <a:off x="3082766" y="2001457"/>
            <a:ext cx="544352" cy="1204172"/>
            <a:chOff x="3760647" y="3167133"/>
            <a:chExt cx="544352" cy="1204172"/>
          </a:xfrm>
        </p:grpSpPr>
        <p:sp>
          <p:nvSpPr>
            <p:cNvPr id="22" name="Oval 21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Arrow Connector 22"/>
            <p:cNvCxnSpPr>
              <a:stCxn id="22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4" name="Group 23"/>
          <p:cNvGrpSpPr/>
          <p:nvPr/>
        </p:nvGrpSpPr>
        <p:grpSpPr>
          <a:xfrm rot="5400000">
            <a:off x="2318229" y="5018568"/>
            <a:ext cx="544352" cy="1204172"/>
            <a:chOff x="3760647" y="3167133"/>
            <a:chExt cx="544352" cy="1204172"/>
          </a:xfrm>
        </p:grpSpPr>
        <p:sp>
          <p:nvSpPr>
            <p:cNvPr id="25" name="Oval 24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" name="Straight Arrow Connector 25"/>
            <p:cNvCxnSpPr>
              <a:stCxn id="25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 rot="5400000">
            <a:off x="715535" y="759840"/>
            <a:ext cx="544352" cy="1204172"/>
            <a:chOff x="3760647" y="3167133"/>
            <a:chExt cx="544352" cy="1204172"/>
          </a:xfrm>
        </p:grpSpPr>
        <p:sp>
          <p:nvSpPr>
            <p:cNvPr id="28" name="Oval 27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" name="Straight Arrow Connector 28"/>
            <p:cNvCxnSpPr>
              <a:stCxn id="28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 rot="5400000">
            <a:off x="2804772" y="14727"/>
            <a:ext cx="544352" cy="1204172"/>
            <a:chOff x="3760647" y="3167133"/>
            <a:chExt cx="544352" cy="1204172"/>
          </a:xfrm>
        </p:grpSpPr>
        <p:sp>
          <p:nvSpPr>
            <p:cNvPr id="31" name="Oval 30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" name="Straight Arrow Connector 31"/>
            <p:cNvCxnSpPr>
              <a:stCxn id="31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3" name="Group 32"/>
          <p:cNvGrpSpPr/>
          <p:nvPr/>
        </p:nvGrpSpPr>
        <p:grpSpPr>
          <a:xfrm rot="5400000">
            <a:off x="2920315" y="5694203"/>
            <a:ext cx="544352" cy="1204172"/>
            <a:chOff x="3760647" y="3167133"/>
            <a:chExt cx="544352" cy="1204172"/>
          </a:xfrm>
        </p:grpSpPr>
        <p:sp>
          <p:nvSpPr>
            <p:cNvPr id="34" name="Oval 33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Arrow Connector 34"/>
            <p:cNvCxnSpPr>
              <a:stCxn id="34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6" name="Group 35"/>
          <p:cNvGrpSpPr/>
          <p:nvPr/>
        </p:nvGrpSpPr>
        <p:grpSpPr>
          <a:xfrm rot="13500000">
            <a:off x="2797818" y="4596627"/>
            <a:ext cx="890648" cy="890648"/>
            <a:chOff x="4849351" y="2820837"/>
            <a:chExt cx="890648" cy="890648"/>
          </a:xfrm>
        </p:grpSpPr>
        <p:sp>
          <p:nvSpPr>
            <p:cNvPr id="37" name="Oval 36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8" name="Straight Arrow Connector 37"/>
            <p:cNvCxnSpPr>
              <a:stCxn id="37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9" name="Group 38"/>
          <p:cNvGrpSpPr/>
          <p:nvPr/>
        </p:nvGrpSpPr>
        <p:grpSpPr>
          <a:xfrm rot="13500000">
            <a:off x="529924" y="3613569"/>
            <a:ext cx="890648" cy="890648"/>
            <a:chOff x="4849351" y="2820837"/>
            <a:chExt cx="890648" cy="890648"/>
          </a:xfrm>
        </p:grpSpPr>
        <p:sp>
          <p:nvSpPr>
            <p:cNvPr id="40" name="Oval 39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1" name="Straight Arrow Connector 40"/>
            <p:cNvCxnSpPr>
              <a:stCxn id="40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2" name="Group 41"/>
          <p:cNvGrpSpPr/>
          <p:nvPr/>
        </p:nvGrpSpPr>
        <p:grpSpPr>
          <a:xfrm rot="13500000">
            <a:off x="825427" y="244981"/>
            <a:ext cx="890648" cy="890648"/>
            <a:chOff x="4849351" y="2820837"/>
            <a:chExt cx="890648" cy="890648"/>
          </a:xfrm>
        </p:grpSpPr>
        <p:sp>
          <p:nvSpPr>
            <p:cNvPr id="43" name="Oval 42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" name="Straight Arrow Connector 43"/>
            <p:cNvCxnSpPr>
              <a:stCxn id="43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5" name="Group 44"/>
          <p:cNvGrpSpPr/>
          <p:nvPr/>
        </p:nvGrpSpPr>
        <p:grpSpPr>
          <a:xfrm rot="13500000">
            <a:off x="2520376" y="1290719"/>
            <a:ext cx="890648" cy="890648"/>
            <a:chOff x="4849351" y="2820837"/>
            <a:chExt cx="890648" cy="890648"/>
          </a:xfrm>
        </p:grpSpPr>
        <p:sp>
          <p:nvSpPr>
            <p:cNvPr id="46" name="Oval 45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7" name="Straight Arrow Connector 46"/>
            <p:cNvCxnSpPr>
              <a:stCxn id="46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8" name="Group 47"/>
          <p:cNvGrpSpPr/>
          <p:nvPr/>
        </p:nvGrpSpPr>
        <p:grpSpPr>
          <a:xfrm rot="13500000">
            <a:off x="1019659" y="5821902"/>
            <a:ext cx="890648" cy="890648"/>
            <a:chOff x="4849351" y="2820837"/>
            <a:chExt cx="890648" cy="890648"/>
          </a:xfrm>
        </p:grpSpPr>
        <p:sp>
          <p:nvSpPr>
            <p:cNvPr id="49" name="Oval 48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0" name="Straight Arrow Connector 49"/>
            <p:cNvCxnSpPr>
              <a:stCxn id="49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1" name="Group 50"/>
          <p:cNvGrpSpPr/>
          <p:nvPr/>
        </p:nvGrpSpPr>
        <p:grpSpPr>
          <a:xfrm rot="13500000">
            <a:off x="1700078" y="2702454"/>
            <a:ext cx="890648" cy="890648"/>
            <a:chOff x="4849351" y="2820837"/>
            <a:chExt cx="890648" cy="890648"/>
          </a:xfrm>
        </p:grpSpPr>
        <p:sp>
          <p:nvSpPr>
            <p:cNvPr id="52" name="Oval 51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3" name="Straight Arrow Connector 52"/>
            <p:cNvCxnSpPr>
              <a:stCxn id="52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4" name="Group 53"/>
          <p:cNvGrpSpPr/>
          <p:nvPr/>
        </p:nvGrpSpPr>
        <p:grpSpPr>
          <a:xfrm rot="5400000">
            <a:off x="675374" y="2143606"/>
            <a:ext cx="544352" cy="1204172"/>
            <a:chOff x="3760647" y="3167133"/>
            <a:chExt cx="544352" cy="1204172"/>
          </a:xfrm>
        </p:grpSpPr>
        <p:sp>
          <p:nvSpPr>
            <p:cNvPr id="55" name="Oval 54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6" name="Straight Arrow Connector 55"/>
            <p:cNvCxnSpPr>
              <a:stCxn id="56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" name="Group 4"/>
          <p:cNvGrpSpPr/>
          <p:nvPr/>
        </p:nvGrpSpPr>
        <p:grpSpPr>
          <a:xfrm rot="10800000">
            <a:off x="5180687" y="215232"/>
            <a:ext cx="3611564" cy="6467569"/>
            <a:chOff x="497864" y="397381"/>
            <a:chExt cx="3611564" cy="6467569"/>
          </a:xfrm>
        </p:grpSpPr>
        <p:grpSp>
          <p:nvGrpSpPr>
            <p:cNvPr id="105" name="Group 104"/>
            <p:cNvGrpSpPr/>
            <p:nvPr/>
          </p:nvGrpSpPr>
          <p:grpSpPr>
            <a:xfrm rot="13500000">
              <a:off x="2789842" y="3521099"/>
              <a:ext cx="890648" cy="890648"/>
              <a:chOff x="4849351" y="2820837"/>
              <a:chExt cx="890647" cy="890648"/>
            </a:xfrm>
          </p:grpSpPr>
          <p:sp>
            <p:nvSpPr>
              <p:cNvPr id="106" name="Oval 105"/>
              <p:cNvSpPr/>
              <p:nvPr/>
            </p:nvSpPr>
            <p:spPr>
              <a:xfrm>
                <a:off x="4849351" y="3167133"/>
                <a:ext cx="544352" cy="54435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7" name="Straight Arrow Connector 106"/>
              <p:cNvCxnSpPr>
                <a:stCxn id="105" idx="7"/>
              </p:cNvCxnSpPr>
              <p:nvPr/>
            </p:nvCxnSpPr>
            <p:spPr>
              <a:xfrm flipV="1">
                <a:off x="5313983" y="2820837"/>
                <a:ext cx="426015" cy="426015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08" name="Group 107"/>
            <p:cNvGrpSpPr/>
            <p:nvPr/>
          </p:nvGrpSpPr>
          <p:grpSpPr>
            <a:xfrm rot="5400000">
              <a:off x="2198453" y="3896649"/>
              <a:ext cx="544352" cy="1204172"/>
              <a:chOff x="3760647" y="3167133"/>
              <a:chExt cx="544352" cy="1204172"/>
            </a:xfrm>
          </p:grpSpPr>
          <p:sp>
            <p:nvSpPr>
              <p:cNvPr id="109" name="Oval 108"/>
              <p:cNvSpPr/>
              <p:nvPr/>
            </p:nvSpPr>
            <p:spPr>
              <a:xfrm>
                <a:off x="3760647" y="3167133"/>
                <a:ext cx="544352" cy="54435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0" name="Straight Arrow Connector 109"/>
              <p:cNvCxnSpPr>
                <a:stCxn id="107" idx="4"/>
              </p:cNvCxnSpPr>
              <p:nvPr/>
            </p:nvCxnSpPr>
            <p:spPr>
              <a:xfrm>
                <a:off x="4032823" y="3711485"/>
                <a:ext cx="0" cy="659820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11" name="Group 110"/>
            <p:cNvGrpSpPr/>
            <p:nvPr/>
          </p:nvGrpSpPr>
          <p:grpSpPr>
            <a:xfrm rot="5400000">
              <a:off x="1245843" y="4666939"/>
              <a:ext cx="544352" cy="1204172"/>
              <a:chOff x="3760647" y="3167133"/>
              <a:chExt cx="544352" cy="1204172"/>
            </a:xfrm>
          </p:grpSpPr>
          <p:sp>
            <p:nvSpPr>
              <p:cNvPr id="112" name="Oval 111"/>
              <p:cNvSpPr/>
              <p:nvPr/>
            </p:nvSpPr>
            <p:spPr>
              <a:xfrm>
                <a:off x="3760647" y="3167133"/>
                <a:ext cx="544352" cy="54435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3" name="Straight Arrow Connector 112"/>
              <p:cNvCxnSpPr>
                <a:stCxn id="114" idx="4"/>
              </p:cNvCxnSpPr>
              <p:nvPr/>
            </p:nvCxnSpPr>
            <p:spPr>
              <a:xfrm>
                <a:off x="4032823" y="3711485"/>
                <a:ext cx="0" cy="659820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14" name="Group 113"/>
            <p:cNvGrpSpPr/>
            <p:nvPr/>
          </p:nvGrpSpPr>
          <p:grpSpPr>
            <a:xfrm rot="5400000">
              <a:off x="1868543" y="1791161"/>
              <a:ext cx="544352" cy="1204172"/>
              <a:chOff x="3760647" y="3167133"/>
              <a:chExt cx="544352" cy="1204172"/>
            </a:xfrm>
          </p:grpSpPr>
          <p:sp>
            <p:nvSpPr>
              <p:cNvPr id="115" name="Oval 114"/>
              <p:cNvSpPr/>
              <p:nvPr/>
            </p:nvSpPr>
            <p:spPr>
              <a:xfrm>
                <a:off x="3760647" y="3167133"/>
                <a:ext cx="544352" cy="54435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6" name="Straight Arrow Connector 115"/>
              <p:cNvCxnSpPr>
                <a:stCxn id="118" idx="4"/>
              </p:cNvCxnSpPr>
              <p:nvPr/>
            </p:nvCxnSpPr>
            <p:spPr>
              <a:xfrm>
                <a:off x="4032823" y="3711485"/>
                <a:ext cx="0" cy="659820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17" name="Group 116"/>
            <p:cNvGrpSpPr/>
            <p:nvPr/>
          </p:nvGrpSpPr>
          <p:grpSpPr>
            <a:xfrm rot="5400000">
              <a:off x="2366721" y="726037"/>
              <a:ext cx="544352" cy="1204172"/>
              <a:chOff x="3760647" y="3167133"/>
              <a:chExt cx="544352" cy="1204172"/>
            </a:xfrm>
          </p:grpSpPr>
          <p:sp>
            <p:nvSpPr>
              <p:cNvPr id="118" name="Oval 117"/>
              <p:cNvSpPr/>
              <p:nvPr/>
            </p:nvSpPr>
            <p:spPr>
              <a:xfrm>
                <a:off x="3760647" y="3167133"/>
                <a:ext cx="544352" cy="54435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9" name="Straight Arrow Connector 118"/>
              <p:cNvCxnSpPr>
                <a:stCxn id="122" idx="4"/>
              </p:cNvCxnSpPr>
              <p:nvPr/>
            </p:nvCxnSpPr>
            <p:spPr>
              <a:xfrm>
                <a:off x="4032823" y="3711485"/>
                <a:ext cx="0" cy="659820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20" name="Group 119"/>
            <p:cNvGrpSpPr/>
            <p:nvPr/>
          </p:nvGrpSpPr>
          <p:grpSpPr>
            <a:xfrm rot="5400000">
              <a:off x="3235166" y="2153857"/>
              <a:ext cx="544352" cy="1204172"/>
              <a:chOff x="3760647" y="3167133"/>
              <a:chExt cx="544352" cy="1204172"/>
            </a:xfrm>
          </p:grpSpPr>
          <p:sp>
            <p:nvSpPr>
              <p:cNvPr id="121" name="Oval 120"/>
              <p:cNvSpPr/>
              <p:nvPr/>
            </p:nvSpPr>
            <p:spPr>
              <a:xfrm>
                <a:off x="3760647" y="3167133"/>
                <a:ext cx="544352" cy="54435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22" name="Straight Arrow Connector 121"/>
              <p:cNvCxnSpPr>
                <a:stCxn id="125" idx="4"/>
              </p:cNvCxnSpPr>
              <p:nvPr/>
            </p:nvCxnSpPr>
            <p:spPr>
              <a:xfrm>
                <a:off x="4032823" y="3711485"/>
                <a:ext cx="0" cy="659820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23" name="Group 122"/>
            <p:cNvGrpSpPr/>
            <p:nvPr/>
          </p:nvGrpSpPr>
          <p:grpSpPr>
            <a:xfrm rot="5400000">
              <a:off x="2470629" y="5170968"/>
              <a:ext cx="544352" cy="1204172"/>
              <a:chOff x="3760647" y="3167133"/>
              <a:chExt cx="544352" cy="1204172"/>
            </a:xfrm>
          </p:grpSpPr>
          <p:sp>
            <p:nvSpPr>
              <p:cNvPr id="124" name="Oval 123"/>
              <p:cNvSpPr/>
              <p:nvPr/>
            </p:nvSpPr>
            <p:spPr>
              <a:xfrm>
                <a:off x="3760647" y="3167133"/>
                <a:ext cx="544352" cy="54435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25" name="Straight Arrow Connector 124"/>
              <p:cNvCxnSpPr>
                <a:stCxn id="128" idx="4"/>
              </p:cNvCxnSpPr>
              <p:nvPr/>
            </p:nvCxnSpPr>
            <p:spPr>
              <a:xfrm>
                <a:off x="4032823" y="3711485"/>
                <a:ext cx="0" cy="659820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26" name="Group 125"/>
            <p:cNvGrpSpPr/>
            <p:nvPr/>
          </p:nvGrpSpPr>
          <p:grpSpPr>
            <a:xfrm rot="5400000">
              <a:off x="867935" y="912240"/>
              <a:ext cx="544352" cy="1204172"/>
              <a:chOff x="3760647" y="3167133"/>
              <a:chExt cx="544352" cy="1204172"/>
            </a:xfrm>
          </p:grpSpPr>
          <p:sp>
            <p:nvSpPr>
              <p:cNvPr id="127" name="Oval 126"/>
              <p:cNvSpPr/>
              <p:nvPr/>
            </p:nvSpPr>
            <p:spPr>
              <a:xfrm>
                <a:off x="3760647" y="3167133"/>
                <a:ext cx="544352" cy="54435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28" name="Straight Arrow Connector 127"/>
              <p:cNvCxnSpPr>
                <a:stCxn id="131" idx="4"/>
              </p:cNvCxnSpPr>
              <p:nvPr/>
            </p:nvCxnSpPr>
            <p:spPr>
              <a:xfrm>
                <a:off x="4032823" y="3711485"/>
                <a:ext cx="0" cy="659820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29" name="Group 128"/>
            <p:cNvGrpSpPr/>
            <p:nvPr/>
          </p:nvGrpSpPr>
          <p:grpSpPr>
            <a:xfrm rot="5400000">
              <a:off x="2957172" y="167127"/>
              <a:ext cx="544352" cy="1204172"/>
              <a:chOff x="3760647" y="3167133"/>
              <a:chExt cx="544352" cy="1204172"/>
            </a:xfrm>
          </p:grpSpPr>
          <p:sp>
            <p:nvSpPr>
              <p:cNvPr id="130" name="Oval 129"/>
              <p:cNvSpPr/>
              <p:nvPr/>
            </p:nvSpPr>
            <p:spPr>
              <a:xfrm>
                <a:off x="3760647" y="3167133"/>
                <a:ext cx="544352" cy="54435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1" name="Straight Arrow Connector 130"/>
              <p:cNvCxnSpPr>
                <a:stCxn id="134" idx="4"/>
              </p:cNvCxnSpPr>
              <p:nvPr/>
            </p:nvCxnSpPr>
            <p:spPr>
              <a:xfrm>
                <a:off x="4032823" y="3711485"/>
                <a:ext cx="0" cy="659820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32" name="Group 131"/>
            <p:cNvGrpSpPr/>
            <p:nvPr/>
          </p:nvGrpSpPr>
          <p:grpSpPr>
            <a:xfrm rot="5400000">
              <a:off x="3072715" y="5846603"/>
              <a:ext cx="544352" cy="1204172"/>
              <a:chOff x="3760647" y="3167133"/>
              <a:chExt cx="544352" cy="1204172"/>
            </a:xfrm>
          </p:grpSpPr>
          <p:sp>
            <p:nvSpPr>
              <p:cNvPr id="133" name="Oval 132"/>
              <p:cNvSpPr/>
              <p:nvPr/>
            </p:nvSpPr>
            <p:spPr>
              <a:xfrm>
                <a:off x="3760647" y="3167133"/>
                <a:ext cx="544352" cy="54435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4" name="Straight Arrow Connector 133"/>
              <p:cNvCxnSpPr>
                <a:stCxn id="137" idx="4"/>
              </p:cNvCxnSpPr>
              <p:nvPr/>
            </p:nvCxnSpPr>
            <p:spPr>
              <a:xfrm>
                <a:off x="4032823" y="3711485"/>
                <a:ext cx="0" cy="659820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35" name="Group 134"/>
            <p:cNvGrpSpPr/>
            <p:nvPr/>
          </p:nvGrpSpPr>
          <p:grpSpPr>
            <a:xfrm rot="13500000">
              <a:off x="2950218" y="4749027"/>
              <a:ext cx="890648" cy="890648"/>
              <a:chOff x="4849351" y="2820837"/>
              <a:chExt cx="890647" cy="890648"/>
            </a:xfrm>
          </p:grpSpPr>
          <p:sp>
            <p:nvSpPr>
              <p:cNvPr id="136" name="Oval 135"/>
              <p:cNvSpPr/>
              <p:nvPr/>
            </p:nvSpPr>
            <p:spPr>
              <a:xfrm>
                <a:off x="4849351" y="3167133"/>
                <a:ext cx="544352" cy="54435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7" name="Straight Arrow Connector 136"/>
              <p:cNvCxnSpPr>
                <a:stCxn id="140" idx="7"/>
              </p:cNvCxnSpPr>
              <p:nvPr/>
            </p:nvCxnSpPr>
            <p:spPr>
              <a:xfrm flipV="1">
                <a:off x="5313983" y="2820837"/>
                <a:ext cx="426015" cy="426015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38" name="Group 137"/>
            <p:cNvGrpSpPr/>
            <p:nvPr/>
          </p:nvGrpSpPr>
          <p:grpSpPr>
            <a:xfrm rot="13500000">
              <a:off x="682324" y="3765969"/>
              <a:ext cx="890648" cy="890648"/>
              <a:chOff x="4849351" y="2820837"/>
              <a:chExt cx="890647" cy="890648"/>
            </a:xfrm>
          </p:grpSpPr>
          <p:sp>
            <p:nvSpPr>
              <p:cNvPr id="139" name="Oval 138"/>
              <p:cNvSpPr/>
              <p:nvPr/>
            </p:nvSpPr>
            <p:spPr>
              <a:xfrm>
                <a:off x="4849351" y="3167133"/>
                <a:ext cx="544352" cy="54435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0" name="Straight Arrow Connector 139"/>
              <p:cNvCxnSpPr>
                <a:stCxn id="143" idx="7"/>
              </p:cNvCxnSpPr>
              <p:nvPr/>
            </p:nvCxnSpPr>
            <p:spPr>
              <a:xfrm flipV="1">
                <a:off x="5313983" y="2820837"/>
                <a:ext cx="426015" cy="426015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41" name="Group 140"/>
            <p:cNvGrpSpPr/>
            <p:nvPr/>
          </p:nvGrpSpPr>
          <p:grpSpPr>
            <a:xfrm rot="13500000">
              <a:off x="977827" y="397381"/>
              <a:ext cx="890648" cy="890648"/>
              <a:chOff x="4849351" y="2820837"/>
              <a:chExt cx="890647" cy="890648"/>
            </a:xfrm>
          </p:grpSpPr>
          <p:sp>
            <p:nvSpPr>
              <p:cNvPr id="142" name="Oval 141"/>
              <p:cNvSpPr/>
              <p:nvPr/>
            </p:nvSpPr>
            <p:spPr>
              <a:xfrm>
                <a:off x="4849351" y="3167133"/>
                <a:ext cx="544352" cy="54435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3" name="Straight Arrow Connector 142"/>
              <p:cNvCxnSpPr>
                <a:stCxn id="146" idx="7"/>
              </p:cNvCxnSpPr>
              <p:nvPr/>
            </p:nvCxnSpPr>
            <p:spPr>
              <a:xfrm flipV="1">
                <a:off x="5313983" y="2820837"/>
                <a:ext cx="426015" cy="426015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44" name="Group 143"/>
            <p:cNvGrpSpPr/>
            <p:nvPr/>
          </p:nvGrpSpPr>
          <p:grpSpPr>
            <a:xfrm rot="13500000">
              <a:off x="2672776" y="1443119"/>
              <a:ext cx="890648" cy="890648"/>
              <a:chOff x="4849351" y="2820837"/>
              <a:chExt cx="890647" cy="890648"/>
            </a:xfrm>
          </p:grpSpPr>
          <p:sp>
            <p:nvSpPr>
              <p:cNvPr id="145" name="Oval 144"/>
              <p:cNvSpPr/>
              <p:nvPr/>
            </p:nvSpPr>
            <p:spPr>
              <a:xfrm>
                <a:off x="4849351" y="3167133"/>
                <a:ext cx="544352" cy="54435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6" name="Straight Arrow Connector 145"/>
              <p:cNvCxnSpPr>
                <a:stCxn id="149" idx="7"/>
              </p:cNvCxnSpPr>
              <p:nvPr/>
            </p:nvCxnSpPr>
            <p:spPr>
              <a:xfrm flipV="1">
                <a:off x="5313983" y="2820837"/>
                <a:ext cx="426015" cy="426015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47" name="Group 146"/>
            <p:cNvGrpSpPr/>
            <p:nvPr/>
          </p:nvGrpSpPr>
          <p:grpSpPr>
            <a:xfrm rot="13500000">
              <a:off x="1172059" y="5974302"/>
              <a:ext cx="890648" cy="890648"/>
              <a:chOff x="4849351" y="2820837"/>
              <a:chExt cx="890647" cy="890648"/>
            </a:xfrm>
          </p:grpSpPr>
          <p:sp>
            <p:nvSpPr>
              <p:cNvPr id="148" name="Oval 147"/>
              <p:cNvSpPr/>
              <p:nvPr/>
            </p:nvSpPr>
            <p:spPr>
              <a:xfrm>
                <a:off x="4849351" y="3167133"/>
                <a:ext cx="544352" cy="54435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9" name="Straight Arrow Connector 148"/>
              <p:cNvCxnSpPr>
                <a:stCxn id="152" idx="7"/>
              </p:cNvCxnSpPr>
              <p:nvPr/>
            </p:nvCxnSpPr>
            <p:spPr>
              <a:xfrm flipV="1">
                <a:off x="5313983" y="2820837"/>
                <a:ext cx="426015" cy="426015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50" name="Group 149"/>
            <p:cNvGrpSpPr/>
            <p:nvPr/>
          </p:nvGrpSpPr>
          <p:grpSpPr>
            <a:xfrm rot="13500000">
              <a:off x="1852478" y="2854854"/>
              <a:ext cx="890648" cy="890648"/>
              <a:chOff x="4849351" y="2820837"/>
              <a:chExt cx="890647" cy="890648"/>
            </a:xfrm>
          </p:grpSpPr>
          <p:sp>
            <p:nvSpPr>
              <p:cNvPr id="151" name="Oval 150"/>
              <p:cNvSpPr/>
              <p:nvPr/>
            </p:nvSpPr>
            <p:spPr>
              <a:xfrm>
                <a:off x="4849351" y="3167133"/>
                <a:ext cx="544352" cy="54435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2" name="Straight Arrow Connector 151"/>
              <p:cNvCxnSpPr>
                <a:stCxn id="155" idx="7"/>
              </p:cNvCxnSpPr>
              <p:nvPr/>
            </p:nvCxnSpPr>
            <p:spPr>
              <a:xfrm flipV="1">
                <a:off x="5313983" y="2820837"/>
                <a:ext cx="426015" cy="426015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53" name="Group 152"/>
            <p:cNvGrpSpPr/>
            <p:nvPr/>
          </p:nvGrpSpPr>
          <p:grpSpPr>
            <a:xfrm rot="5400000">
              <a:off x="827774" y="2296006"/>
              <a:ext cx="544352" cy="1204172"/>
              <a:chOff x="3760647" y="3167133"/>
              <a:chExt cx="544352" cy="1204172"/>
            </a:xfrm>
          </p:grpSpPr>
          <p:sp>
            <p:nvSpPr>
              <p:cNvPr id="154" name="Oval 153"/>
              <p:cNvSpPr/>
              <p:nvPr/>
            </p:nvSpPr>
            <p:spPr>
              <a:xfrm>
                <a:off x="3760647" y="3167133"/>
                <a:ext cx="544352" cy="54435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5" name="Straight Arrow Connector 154"/>
              <p:cNvCxnSpPr/>
              <p:nvPr/>
            </p:nvCxnSpPr>
            <p:spPr>
              <a:xfrm>
                <a:off x="4032823" y="3711485"/>
                <a:ext cx="0" cy="659820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8" name="Straight Connector 7"/>
          <p:cNvCxnSpPr/>
          <p:nvPr/>
        </p:nvCxnSpPr>
        <p:spPr>
          <a:xfrm>
            <a:off x="4572000" y="3030923"/>
            <a:ext cx="0" cy="79615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/>
          <p:cNvCxnSpPr/>
          <p:nvPr/>
        </p:nvCxnSpPr>
        <p:spPr>
          <a:xfrm>
            <a:off x="4173279" y="3429000"/>
            <a:ext cx="79744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2256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ehavMethods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767" y="1105198"/>
            <a:ext cx="8255335" cy="4146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77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ehavMethods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767" y="1105198"/>
            <a:ext cx="8255335" cy="414609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584252" y="5879805"/>
            <a:ext cx="6145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11 fMRI observers, </a:t>
            </a:r>
            <a:r>
              <a:rPr lang="en-US" smtClean="0"/>
              <a:t>21 behavioral observers (1000—2500 trials)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278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523" y="306574"/>
            <a:ext cx="12632011" cy="6551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846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53" y="2214378"/>
            <a:ext cx="3080821" cy="2429245"/>
          </a:xfrm>
          <a:prstGeom prst="rect">
            <a:avLst/>
          </a:prstGeom>
        </p:spPr>
      </p:pic>
      <p:pic>
        <p:nvPicPr>
          <p:cNvPr id="5" name="Picture 4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1400" y="2785730"/>
            <a:ext cx="2804158" cy="1286540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1903224" y="2408275"/>
            <a:ext cx="3757217" cy="1041991"/>
            <a:chOff x="1903224" y="2408275"/>
            <a:chExt cx="3757217" cy="1041991"/>
          </a:xfrm>
        </p:grpSpPr>
        <p:sp>
          <p:nvSpPr>
            <p:cNvPr id="4" name="Oval 3"/>
            <p:cNvSpPr/>
            <p:nvPr/>
          </p:nvSpPr>
          <p:spPr>
            <a:xfrm>
              <a:off x="1903224" y="2408275"/>
              <a:ext cx="1041991" cy="1041991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Connector 7"/>
            <p:cNvCxnSpPr>
              <a:stCxn id="4" idx="0"/>
            </p:cNvCxnSpPr>
            <p:nvPr/>
          </p:nvCxnSpPr>
          <p:spPr>
            <a:xfrm>
              <a:off x="2424220" y="2408275"/>
              <a:ext cx="3221665" cy="951614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>
              <a:stCxn id="4" idx="4"/>
            </p:cNvCxnSpPr>
            <p:nvPr/>
          </p:nvCxnSpPr>
          <p:spPr>
            <a:xfrm flipV="1">
              <a:off x="2424220" y="3359889"/>
              <a:ext cx="3236221" cy="90377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91330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49050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869" y="0"/>
            <a:ext cx="8575524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572540" y="3527004"/>
            <a:ext cx="4986669" cy="31183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648586" y="3429001"/>
            <a:ext cx="2466755" cy="321634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527059" y="-446028"/>
            <a:ext cx="5616942" cy="39730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446622" y="-1208028"/>
            <a:ext cx="5616942" cy="39730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357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869" y="0"/>
            <a:ext cx="8575524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572540" y="3527004"/>
            <a:ext cx="4986669" cy="31183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648586" y="3429001"/>
            <a:ext cx="2466755" cy="321634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527059" y="-446028"/>
            <a:ext cx="5616942" cy="39730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027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869" y="0"/>
            <a:ext cx="8575524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572540" y="3527004"/>
            <a:ext cx="4986669" cy="31183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648586" y="3429001"/>
            <a:ext cx="2466755" cy="321634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157331" y="-446028"/>
            <a:ext cx="4986669" cy="31183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938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869" y="0"/>
            <a:ext cx="8575524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572540" y="3527004"/>
            <a:ext cx="4986669" cy="31183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648586" y="3429001"/>
            <a:ext cx="2466755" cy="321634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632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869" y="0"/>
            <a:ext cx="8575524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572540" y="3527004"/>
            <a:ext cx="4986669" cy="31183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458983" y="3429001"/>
            <a:ext cx="1656358" cy="254649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770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869" y="0"/>
            <a:ext cx="8575524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572540" y="3527004"/>
            <a:ext cx="4986669" cy="31183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712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869" y="0"/>
            <a:ext cx="8575524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987209" y="3527004"/>
            <a:ext cx="4572000" cy="248039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892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869" y="0"/>
            <a:ext cx="85755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853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67023" y="2764465"/>
            <a:ext cx="529501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Neural response model for behavioral measurements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72838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6565</TotalTime>
  <Words>1153</Words>
  <Application>Microsoft Macintosh PowerPoint</Application>
  <PresentationFormat>On-screen Show (4:3)</PresentationFormat>
  <Paragraphs>195</Paragraphs>
  <Slides>138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138</vt:i4>
      </vt:variant>
    </vt:vector>
  </HeadingPairs>
  <TitlesOfParts>
    <vt:vector size="142" baseType="lpstr">
      <vt:lpstr>Calibri</vt:lpstr>
      <vt:lpstr>Cambria Math</vt:lpstr>
      <vt:lpstr>Arial</vt:lpstr>
      <vt:lpstr>Office Theme</vt:lpstr>
      <vt:lpstr>A common neural basis for  contrast and motion coherence discrimination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Cortical representations of contrast and motion coherence in visual cortex</dc:title>
  <dc:creator>Dan</dc:creator>
  <cp:lastModifiedBy>Dan Birman</cp:lastModifiedBy>
  <cp:revision>106</cp:revision>
  <dcterms:created xsi:type="dcterms:W3CDTF">2017-05-13T19:13:39Z</dcterms:created>
  <dcterms:modified xsi:type="dcterms:W3CDTF">2017-05-24T02:34:22Z</dcterms:modified>
</cp:coreProperties>
</file>